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1" r:id="rId3"/>
    <p:sldId id="43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90" r:id="rId14"/>
    <p:sldId id="302" r:id="rId15"/>
    <p:sldId id="318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59" r:id="rId28"/>
    <p:sldId id="360" r:id="rId29"/>
    <p:sldId id="361" r:id="rId30"/>
    <p:sldId id="362" r:id="rId31"/>
    <p:sldId id="365" r:id="rId32"/>
    <p:sldId id="435" r:id="rId33"/>
    <p:sldId id="436" r:id="rId34"/>
    <p:sldId id="437" r:id="rId35"/>
    <p:sldId id="438" r:id="rId36"/>
    <p:sldId id="368" r:id="rId37"/>
    <p:sldId id="376" r:id="rId38"/>
    <p:sldId id="381" r:id="rId39"/>
    <p:sldId id="386" r:id="rId40"/>
    <p:sldId id="387" r:id="rId41"/>
    <p:sldId id="396" r:id="rId42"/>
    <p:sldId id="401" r:id="rId43"/>
    <p:sldId id="402" r:id="rId44"/>
    <p:sldId id="439" r:id="rId45"/>
    <p:sldId id="440" r:id="rId46"/>
    <p:sldId id="403" r:id="rId47"/>
    <p:sldId id="415" r:id="rId48"/>
    <p:sldId id="441" r:id="rId49"/>
  </p:sldIdLst>
  <p:sldSz cx="13004800" cy="9753600"/>
  <p:notesSz cx="6858000" cy="9144000"/>
  <p:embeddedFontLst>
    <p:embeddedFont>
      <p:font typeface="Helvetica" panose="020B0604020202020204" pitchFamily="34" charset="0"/>
      <p:regular r:id="rId50"/>
      <p:bold r:id="rId51"/>
      <p:italic r:id="rId52"/>
      <p:boldItalic r:id="rId53"/>
    </p:embeddedFont>
    <p:embeddedFont>
      <p:font typeface="等线 Light" panose="02010600030101010101" pitchFamily="2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等线" panose="02010600030101010101" pitchFamily="2" charset="-122"/>
      <p:regular r:id="rId57"/>
      <p:bold r:id="rId5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9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C357E-411B-4422-9143-5D05D16BE17D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22065-1ADE-4BDC-B14C-0ABF75B0CD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5818F-CCA4-4B58-BFF3-B6C7FC2E0446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23D1F-46AF-462D-BB4D-97708B16B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732BC-A3DD-4F61-A97B-08EE06078AD1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BB467-E741-4C7F-9F43-0E73032D8E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66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6E72E-9685-4F64-8EAC-CAF46C3BE05E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EFE7C-9994-4647-969C-A51BE11AEC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05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2FAB2-1A61-4AC6-84B5-490380D91E10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ECB5D-E24C-40B3-B179-416CD74F52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9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32058-5F6F-4887-A800-5BB3FB625A40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8A9F7-2043-459B-B2D0-7D8E34AA1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8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5776" y="3562773"/>
            <a:ext cx="5501639" cy="524030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E201-C34C-4EB4-A8CA-4373B9477FB8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3AF67-0224-4085-8C34-A09A3341DF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6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B83BD-6DCA-46FC-9189-72625B9F679B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10A82-CA6C-4254-A057-8DA5F183AB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3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F8504-B737-406B-9821-F6F433B33F3E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01A5F-D45B-4768-9EE1-B39DC104D2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1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2710C-77FA-4A88-BFF3-35ABF849834F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D80BD-A5A2-4A61-9D65-8C0ABB77A6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1FEA5-88D1-4B42-88E3-6C4E74937E49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62C50-9A55-428F-BDF4-70D803CFD1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07667-6205-4487-B7FE-B78F06787BAA}" type="datetimeFigureOut">
              <a:rPr lang="zh-CN" altLang="en-US"/>
              <a:pPr>
                <a:defRPr/>
              </a:pPr>
              <a:t>2016/11/25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44CB02-29A2-4392-8443-2C75D17FB2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800225" y="1646238"/>
            <a:ext cx="9404350" cy="1073150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80" dirty="0">
                <a:latin typeface="Times New Roman" panose="02020603050405020304" pitchFamily="18" charset="0"/>
                <a:ea typeface="+mn-ea"/>
              </a:rPr>
              <a:t>Structured Training for</a:t>
            </a:r>
            <a:endParaRPr lang="zh-CN" altLang="en-US" sz="728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8663" y="2713038"/>
            <a:ext cx="6464300" cy="1073150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8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Neural Network</a:t>
            </a:r>
            <a:endParaRPr lang="zh-CN" altLang="en-US" sz="728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1775" y="3779838"/>
            <a:ext cx="10004425" cy="1073150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80">
                <a:latin typeface="Times New Roman" panose="02020603050405020304" pitchFamily="18" charset="0"/>
                <a:ea typeface="+mn-ea"/>
              </a:rPr>
              <a:t>Transition-Based Parsing</a:t>
            </a:r>
            <a:endParaRPr lang="zh-CN" altLang="en-US" sz="728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054" name="文本框 5"/>
          <p:cNvSpPr txBox="1">
            <a:spLocks noChangeArrowheads="1"/>
          </p:cNvSpPr>
          <p:nvPr/>
        </p:nvSpPr>
        <p:spPr bwMode="auto">
          <a:xfrm>
            <a:off x="1549400" y="5062538"/>
            <a:ext cx="99060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Times New Roman" panose="02020603050405020304" pitchFamily="18" charset="0"/>
              </a:rPr>
              <a:t>David Weiss, Chris </a:t>
            </a:r>
            <a:r>
              <a:rPr lang="en-US" altLang="zh-CN" sz="3200" dirty="0" err="1">
                <a:latin typeface="Times New Roman" panose="02020603050405020304" pitchFamily="18" charset="0"/>
              </a:rPr>
              <a:t>Alberti</a:t>
            </a:r>
            <a:r>
              <a:rPr lang="en-US" altLang="zh-CN" sz="3200" dirty="0">
                <a:latin typeface="Times New Roman" panose="02020603050405020304" pitchFamily="18" charset="0"/>
              </a:rPr>
              <a:t>, Michael Collins, Slav </a:t>
            </a:r>
            <a:r>
              <a:rPr lang="en-US" altLang="zh-CN" sz="3200" dirty="0" err="1">
                <a:latin typeface="Times New Roman" panose="02020603050405020304" pitchFamily="18" charset="0"/>
              </a:rPr>
              <a:t>Petrov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5060" name="文本框 3"/>
          <p:cNvSpPr txBox="1">
            <a:spLocks noChangeArrowheads="1"/>
          </p:cNvSpPr>
          <p:nvPr/>
        </p:nvSpPr>
        <p:spPr bwMode="auto">
          <a:xfrm>
            <a:off x="8662988" y="2981325"/>
            <a:ext cx="2400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75B1F9"/>
                </a:solidFill>
                <a:latin typeface="TrebuchetMS"/>
              </a:rPr>
              <a:t>Hidden Layer</a:t>
            </a:r>
            <a:endParaRPr lang="zh-CN" altLang="en-US" sz="3200">
              <a:solidFill>
                <a:srgbClr val="75B1F9"/>
              </a:solidFill>
              <a:latin typeface="TrebuchetMS"/>
            </a:endParaRPr>
          </a:p>
        </p:txBody>
      </p:sp>
      <p:sp>
        <p:nvSpPr>
          <p:cNvPr id="45061" name="文本框 4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5062" name="文本框 5"/>
          <p:cNvSpPr txBox="1">
            <a:spLocks noChangeArrowheads="1"/>
          </p:cNvSpPr>
          <p:nvPr/>
        </p:nvSpPr>
        <p:spPr bwMode="auto">
          <a:xfrm>
            <a:off x="7872413" y="4724400"/>
            <a:ext cx="40544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  pos)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6084" name="文本框 3"/>
          <p:cNvSpPr txBox="1">
            <a:spLocks noChangeArrowheads="1"/>
          </p:cNvSpPr>
          <p:nvPr/>
        </p:nvSpPr>
        <p:spPr bwMode="auto">
          <a:xfrm>
            <a:off x="8512175" y="1585913"/>
            <a:ext cx="26019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E88173"/>
                </a:solidFill>
                <a:latin typeface="TrebuchetMS"/>
              </a:rPr>
              <a:t>Softmax Layer</a:t>
            </a:r>
            <a:endParaRPr lang="zh-CN" altLang="en-US" sz="3200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46085" name="文本框 4"/>
          <p:cNvSpPr txBox="1">
            <a:spLocks noChangeArrowheads="1"/>
          </p:cNvSpPr>
          <p:nvPr/>
        </p:nvSpPr>
        <p:spPr bwMode="auto">
          <a:xfrm>
            <a:off x="8662988" y="2981325"/>
            <a:ext cx="2400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75B1F9"/>
                </a:solidFill>
                <a:latin typeface="TrebuchetMS"/>
              </a:rPr>
              <a:t>Hidden Layer</a:t>
            </a:r>
            <a:endParaRPr lang="zh-CN" altLang="en-US" sz="3200">
              <a:solidFill>
                <a:srgbClr val="75B1F9"/>
              </a:solidFill>
              <a:latin typeface="TrebuchetMS"/>
            </a:endParaRPr>
          </a:p>
        </p:txBody>
      </p:sp>
      <p:sp>
        <p:nvSpPr>
          <p:cNvPr id="46086" name="文本框 5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6087" name="文本框 6"/>
          <p:cNvSpPr txBox="1">
            <a:spLocks noChangeArrowheads="1"/>
          </p:cNvSpPr>
          <p:nvPr/>
        </p:nvSpPr>
        <p:spPr bwMode="auto">
          <a:xfrm>
            <a:off x="7872413" y="4724400"/>
            <a:ext cx="40544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  pos)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7108" name="文本框 3"/>
          <p:cNvSpPr txBox="1">
            <a:spLocks noChangeArrowheads="1"/>
          </p:cNvSpPr>
          <p:nvPr/>
        </p:nvSpPr>
        <p:spPr bwMode="auto">
          <a:xfrm>
            <a:off x="8512175" y="1585913"/>
            <a:ext cx="26019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E88173"/>
                </a:solidFill>
                <a:latin typeface="TrebuchetMS"/>
              </a:rPr>
              <a:t>Softmax Layer</a:t>
            </a:r>
            <a:endParaRPr lang="zh-CN" altLang="en-US" sz="3200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47109" name="文本框 4"/>
          <p:cNvSpPr txBox="1">
            <a:spLocks noChangeArrowheads="1"/>
          </p:cNvSpPr>
          <p:nvPr/>
        </p:nvSpPr>
        <p:spPr bwMode="auto">
          <a:xfrm>
            <a:off x="8662988" y="2981325"/>
            <a:ext cx="2400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75B1F9"/>
                </a:solidFill>
                <a:latin typeface="TrebuchetMS"/>
              </a:rPr>
              <a:t>Hidden Layer</a:t>
            </a:r>
            <a:endParaRPr lang="zh-CN" altLang="en-US" sz="3200">
              <a:solidFill>
                <a:srgbClr val="75B1F9"/>
              </a:solidFill>
              <a:latin typeface="TrebuchetMS"/>
            </a:endParaRPr>
          </a:p>
        </p:txBody>
      </p:sp>
      <p:sp>
        <p:nvSpPr>
          <p:cNvPr id="47110" name="文本框 5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7111" name="文本框 6"/>
          <p:cNvSpPr txBox="1">
            <a:spLocks noChangeArrowheads="1"/>
          </p:cNvSpPr>
          <p:nvPr/>
        </p:nvSpPr>
        <p:spPr bwMode="auto">
          <a:xfrm>
            <a:off x="7872413" y="4724400"/>
            <a:ext cx="40544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  pos)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文本框 2"/>
          <p:cNvSpPr txBox="1">
            <a:spLocks noChangeArrowheads="1"/>
          </p:cNvSpPr>
          <p:nvPr/>
        </p:nvSpPr>
        <p:spPr bwMode="auto">
          <a:xfrm>
            <a:off x="411163" y="1203325"/>
            <a:ext cx="20272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From Single Words</a:t>
            </a:r>
            <a:endParaRPr lang="zh-CN" altLang="en-US" sz="1400">
              <a:latin typeface="Courier"/>
            </a:endParaRPr>
          </a:p>
        </p:txBody>
      </p:sp>
      <p:sp>
        <p:nvSpPr>
          <p:cNvPr id="36868" name="文本框 3"/>
          <p:cNvSpPr txBox="1">
            <a:spLocks noChangeArrowheads="1"/>
          </p:cNvSpPr>
          <p:nvPr/>
        </p:nvSpPr>
        <p:spPr bwMode="auto">
          <a:xfrm>
            <a:off x="411163" y="1419225"/>
            <a:ext cx="30940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stack.tag stack.word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69" name="文本框 4"/>
          <p:cNvSpPr txBox="1">
            <a:spLocks noChangeArrowheads="1"/>
          </p:cNvSpPr>
          <p:nvPr/>
        </p:nvSpPr>
        <p:spPr bwMode="auto">
          <a:xfrm>
            <a:off x="411163" y="1635125"/>
            <a:ext cx="191928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 { word tag }</a:t>
            </a:r>
            <a:endParaRPr lang="zh-CN" altLang="en-US" sz="1400">
              <a:latin typeface="Courier"/>
            </a:endParaRPr>
          </a:p>
        </p:txBody>
      </p:sp>
      <p:sp>
        <p:nvSpPr>
          <p:cNvPr id="36870" name="文本框 5"/>
          <p:cNvSpPr txBox="1">
            <a:spLocks noChangeArrowheads="1"/>
          </p:cNvSpPr>
          <p:nvPr/>
        </p:nvSpPr>
        <p:spPr bwMode="auto">
          <a:xfrm>
            <a:off x="411163" y="1851025"/>
            <a:ext cx="30940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input.tag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71" name="文本框 6"/>
          <p:cNvSpPr txBox="1">
            <a:spLocks noChangeArrowheads="1"/>
          </p:cNvSpPr>
          <p:nvPr/>
        </p:nvSpPr>
        <p:spPr bwMode="auto">
          <a:xfrm>
            <a:off x="411163" y="2066925"/>
            <a:ext cx="191928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 { word tag }</a:t>
            </a:r>
            <a:endParaRPr lang="zh-CN" altLang="en-US" sz="1400">
              <a:latin typeface="Courier"/>
            </a:endParaRPr>
          </a:p>
        </p:txBody>
      </p:sp>
      <p:sp>
        <p:nvSpPr>
          <p:cNvPr id="36872" name="文本框 7"/>
          <p:cNvSpPr txBox="1">
            <a:spLocks noChangeArrowheads="1"/>
          </p:cNvSpPr>
          <p:nvPr/>
        </p:nvSpPr>
        <p:spPr bwMode="auto">
          <a:xfrm>
            <a:off x="411163" y="2282825"/>
            <a:ext cx="3733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input(1).tag input(1).word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73" name="文本框 8"/>
          <p:cNvSpPr txBox="1">
            <a:spLocks noChangeArrowheads="1"/>
          </p:cNvSpPr>
          <p:nvPr/>
        </p:nvSpPr>
        <p:spPr bwMode="auto">
          <a:xfrm>
            <a:off x="411163" y="2498725"/>
            <a:ext cx="22399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input(1) { word tag }</a:t>
            </a:r>
            <a:endParaRPr lang="zh-CN" altLang="en-US" sz="1400">
              <a:latin typeface="Courier"/>
            </a:endParaRPr>
          </a:p>
        </p:txBody>
      </p:sp>
      <p:sp>
        <p:nvSpPr>
          <p:cNvPr id="36874" name="文本框 9"/>
          <p:cNvSpPr txBox="1">
            <a:spLocks noChangeArrowheads="1"/>
          </p:cNvSpPr>
          <p:nvPr/>
        </p:nvSpPr>
        <p:spPr bwMode="auto">
          <a:xfrm>
            <a:off x="411163" y="2714625"/>
            <a:ext cx="3733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input(2).tag input(2).word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75" name="文本框 10"/>
          <p:cNvSpPr txBox="1">
            <a:spLocks noChangeArrowheads="1"/>
          </p:cNvSpPr>
          <p:nvPr/>
        </p:nvSpPr>
        <p:spPr bwMode="auto">
          <a:xfrm>
            <a:off x="411163" y="2930525"/>
            <a:ext cx="22399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input(2) { word tag }</a:t>
            </a:r>
            <a:endParaRPr lang="zh-CN" altLang="en-US" sz="1400">
              <a:latin typeface="Courier"/>
            </a:endParaRPr>
          </a:p>
        </p:txBody>
      </p:sp>
      <p:sp>
        <p:nvSpPr>
          <p:cNvPr id="36876" name="文本框 11"/>
          <p:cNvSpPr txBox="1">
            <a:spLocks noChangeArrowheads="1"/>
          </p:cNvSpPr>
          <p:nvPr/>
        </p:nvSpPr>
        <p:spPr bwMode="auto">
          <a:xfrm>
            <a:off x="411163" y="33623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From</a:t>
            </a:r>
            <a:endParaRPr lang="zh-CN" altLang="en-US" sz="1400">
              <a:latin typeface="Courier"/>
            </a:endParaRPr>
          </a:p>
        </p:txBody>
      </p:sp>
      <p:sp>
        <p:nvSpPr>
          <p:cNvPr id="36877" name="文本框 12"/>
          <p:cNvSpPr txBox="1">
            <a:spLocks noChangeArrowheads="1"/>
          </p:cNvSpPr>
          <p:nvPr/>
        </p:nvSpPr>
        <p:spPr bwMode="auto">
          <a:xfrm>
            <a:off x="411163" y="35782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quad {</a:t>
            </a:r>
            <a:endParaRPr lang="zh-CN" altLang="en-US" sz="1400">
              <a:latin typeface="Courier"/>
            </a:endParaRPr>
          </a:p>
        </p:txBody>
      </p:sp>
      <p:sp>
        <p:nvSpPr>
          <p:cNvPr id="36878" name="文本框 13"/>
          <p:cNvSpPr txBox="1">
            <a:spLocks noChangeArrowheads="1"/>
          </p:cNvSpPr>
          <p:nvPr/>
        </p:nvSpPr>
        <p:spPr bwMode="auto">
          <a:xfrm>
            <a:off x="411163" y="37941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79" name="文本框 14"/>
          <p:cNvSpPr txBox="1">
            <a:spLocks noChangeArrowheads="1"/>
          </p:cNvSpPr>
          <p:nvPr/>
        </p:nvSpPr>
        <p:spPr bwMode="auto">
          <a:xfrm>
            <a:off x="411163" y="40100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0" name="文本框 15"/>
          <p:cNvSpPr txBox="1">
            <a:spLocks noChangeArrowheads="1"/>
          </p:cNvSpPr>
          <p:nvPr/>
        </p:nvSpPr>
        <p:spPr bwMode="auto">
          <a:xfrm>
            <a:off x="411163" y="42259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1" name="文本框 16"/>
          <p:cNvSpPr txBox="1">
            <a:spLocks noChangeArrowheads="1"/>
          </p:cNvSpPr>
          <p:nvPr/>
        </p:nvSpPr>
        <p:spPr bwMode="auto">
          <a:xfrm>
            <a:off x="411163" y="44418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2" name="文本框 17"/>
          <p:cNvSpPr txBox="1">
            <a:spLocks noChangeArrowheads="1"/>
          </p:cNvSpPr>
          <p:nvPr/>
        </p:nvSpPr>
        <p:spPr bwMode="auto">
          <a:xfrm>
            <a:off x="411163" y="46577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</a:t>
            </a:r>
            <a:endParaRPr lang="zh-CN" altLang="en-US" sz="1400">
              <a:latin typeface="Courier"/>
            </a:endParaRPr>
          </a:p>
        </p:txBody>
      </p:sp>
      <p:sp>
        <p:nvSpPr>
          <p:cNvPr id="36883" name="文本框 18"/>
          <p:cNvSpPr txBox="1">
            <a:spLocks noChangeArrowheads="1"/>
          </p:cNvSpPr>
          <p:nvPr/>
        </p:nvSpPr>
        <p:spPr bwMode="auto">
          <a:xfrm>
            <a:off x="411163" y="48736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</a:t>
            </a:r>
            <a:endParaRPr lang="zh-CN" altLang="en-US" sz="1400">
              <a:latin typeface="Courier"/>
            </a:endParaRPr>
          </a:p>
        </p:txBody>
      </p:sp>
      <p:sp>
        <p:nvSpPr>
          <p:cNvPr id="36884" name="文本框 19"/>
          <p:cNvSpPr txBox="1">
            <a:spLocks noChangeArrowheads="1"/>
          </p:cNvSpPr>
          <p:nvPr/>
        </p:nvSpPr>
        <p:spPr bwMode="auto">
          <a:xfrm>
            <a:off x="411163" y="50895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</a:t>
            </a:r>
            <a:endParaRPr lang="zh-CN" altLang="en-US" sz="1400">
              <a:latin typeface="Courier"/>
            </a:endParaRPr>
          </a:p>
        </p:txBody>
      </p:sp>
      <p:sp>
        <p:nvSpPr>
          <p:cNvPr id="36885" name="文本框 20"/>
          <p:cNvSpPr txBox="1">
            <a:spLocks noChangeArrowheads="1"/>
          </p:cNvSpPr>
          <p:nvPr/>
        </p:nvSpPr>
        <p:spPr bwMode="auto">
          <a:xfrm>
            <a:off x="411163" y="55213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From</a:t>
            </a:r>
            <a:endParaRPr lang="zh-CN" altLang="en-US" sz="1400">
              <a:latin typeface="Courier"/>
            </a:endParaRPr>
          </a:p>
        </p:txBody>
      </p:sp>
      <p:sp>
        <p:nvSpPr>
          <p:cNvPr id="36886" name="文本框 21"/>
          <p:cNvSpPr txBox="1">
            <a:spLocks noChangeArrowheads="1"/>
          </p:cNvSpPr>
          <p:nvPr/>
        </p:nvSpPr>
        <p:spPr bwMode="auto">
          <a:xfrm>
            <a:off x="411163" y="57372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7" name="文本框 22"/>
          <p:cNvSpPr txBox="1">
            <a:spLocks noChangeArrowheads="1"/>
          </p:cNvSpPr>
          <p:nvPr/>
        </p:nvSpPr>
        <p:spPr bwMode="auto">
          <a:xfrm>
            <a:off x="411163" y="59531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8" name="文本框 23"/>
          <p:cNvSpPr txBox="1">
            <a:spLocks noChangeArrowheads="1"/>
          </p:cNvSpPr>
          <p:nvPr/>
        </p:nvSpPr>
        <p:spPr bwMode="auto">
          <a:xfrm>
            <a:off x="411163" y="61690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89" name="文本框 24"/>
          <p:cNvSpPr txBox="1">
            <a:spLocks noChangeArrowheads="1"/>
          </p:cNvSpPr>
          <p:nvPr/>
        </p:nvSpPr>
        <p:spPr bwMode="auto">
          <a:xfrm>
            <a:off x="411163" y="63849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90" name="文本框 25"/>
          <p:cNvSpPr txBox="1">
            <a:spLocks noChangeArrowheads="1"/>
          </p:cNvSpPr>
          <p:nvPr/>
        </p:nvSpPr>
        <p:spPr bwMode="auto">
          <a:xfrm>
            <a:off x="411163" y="66008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91" name="文本框 26"/>
          <p:cNvSpPr txBox="1">
            <a:spLocks noChangeArrowheads="1"/>
          </p:cNvSpPr>
          <p:nvPr/>
        </p:nvSpPr>
        <p:spPr bwMode="auto">
          <a:xfrm>
            <a:off x="411163" y="6816725"/>
            <a:ext cx="6397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</a:t>
            </a:r>
            <a:endParaRPr lang="zh-CN" altLang="en-US" sz="1400">
              <a:latin typeface="Courier"/>
            </a:endParaRPr>
          </a:p>
        </p:txBody>
      </p:sp>
      <p:sp>
        <p:nvSpPr>
          <p:cNvPr id="36892" name="文本框 27"/>
          <p:cNvSpPr txBox="1">
            <a:spLocks noChangeArrowheads="1"/>
          </p:cNvSpPr>
          <p:nvPr/>
        </p:nvSpPr>
        <p:spPr bwMode="auto">
          <a:xfrm>
            <a:off x="1157288" y="3362325"/>
            <a:ext cx="1066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word pairs</a:t>
            </a:r>
            <a:endParaRPr lang="zh-CN" altLang="en-US" sz="1400">
              <a:latin typeface="Courier"/>
            </a:endParaRPr>
          </a:p>
        </p:txBody>
      </p:sp>
      <p:sp>
        <p:nvSpPr>
          <p:cNvPr id="36893" name="文本框 28"/>
          <p:cNvSpPr txBox="1">
            <a:spLocks noChangeArrowheads="1"/>
          </p:cNvSpPr>
          <p:nvPr/>
        </p:nvSpPr>
        <p:spPr bwMode="auto">
          <a:xfrm>
            <a:off x="1157288" y="3578225"/>
            <a:ext cx="458787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stack.tag stack.word input.tag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94" name="文本框 29"/>
          <p:cNvSpPr txBox="1">
            <a:spLocks noChangeArrowheads="1"/>
          </p:cNvSpPr>
          <p:nvPr/>
        </p:nvSpPr>
        <p:spPr bwMode="auto">
          <a:xfrm>
            <a:off x="1157288" y="3794125"/>
            <a:ext cx="3733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stack.word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95" name="文本框 30"/>
          <p:cNvSpPr txBox="1">
            <a:spLocks noChangeArrowheads="1"/>
          </p:cNvSpPr>
          <p:nvPr/>
        </p:nvSpPr>
        <p:spPr bwMode="auto">
          <a:xfrm>
            <a:off x="1157288" y="4010025"/>
            <a:ext cx="3733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stack.word input.tag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96" name="文本框 31"/>
          <p:cNvSpPr txBox="1">
            <a:spLocks noChangeArrowheads="1"/>
          </p:cNvSpPr>
          <p:nvPr/>
        </p:nvSpPr>
        <p:spPr bwMode="auto">
          <a:xfrm>
            <a:off x="1157288" y="4225925"/>
            <a:ext cx="36274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stack.word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897" name="文本框 32"/>
          <p:cNvSpPr txBox="1">
            <a:spLocks noChangeArrowheads="1"/>
          </p:cNvSpPr>
          <p:nvPr/>
        </p:nvSpPr>
        <p:spPr bwMode="auto">
          <a:xfrm>
            <a:off x="1157288" y="4441825"/>
            <a:ext cx="36274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input.tag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98" name="文本框 33"/>
          <p:cNvSpPr txBox="1">
            <a:spLocks noChangeArrowheads="1"/>
          </p:cNvSpPr>
          <p:nvPr/>
        </p:nvSpPr>
        <p:spPr bwMode="auto">
          <a:xfrm>
            <a:off x="1157288" y="4657725"/>
            <a:ext cx="245427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stack.word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899" name="文本框 34"/>
          <p:cNvSpPr txBox="1">
            <a:spLocks noChangeArrowheads="1"/>
          </p:cNvSpPr>
          <p:nvPr/>
        </p:nvSpPr>
        <p:spPr bwMode="auto">
          <a:xfrm>
            <a:off x="1157288" y="4873625"/>
            <a:ext cx="223996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stack.tag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0" name="文本框 35"/>
          <p:cNvSpPr txBox="1">
            <a:spLocks noChangeArrowheads="1"/>
          </p:cNvSpPr>
          <p:nvPr/>
        </p:nvSpPr>
        <p:spPr bwMode="auto">
          <a:xfrm>
            <a:off x="1157288" y="5089525"/>
            <a:ext cx="25606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input.tag input(1).tag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1" name="文本框 36"/>
          <p:cNvSpPr txBox="1">
            <a:spLocks noChangeArrowheads="1"/>
          </p:cNvSpPr>
          <p:nvPr/>
        </p:nvSpPr>
        <p:spPr bwMode="auto">
          <a:xfrm>
            <a:off x="1157288" y="5521325"/>
            <a:ext cx="128111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word triples</a:t>
            </a:r>
            <a:endParaRPr lang="zh-CN" altLang="en-US" sz="1400">
              <a:latin typeface="Courier"/>
            </a:endParaRPr>
          </a:p>
        </p:txBody>
      </p:sp>
      <p:sp>
        <p:nvSpPr>
          <p:cNvPr id="36902" name="文本框 37"/>
          <p:cNvSpPr txBox="1">
            <a:spLocks noChangeArrowheads="1"/>
          </p:cNvSpPr>
          <p:nvPr/>
        </p:nvSpPr>
        <p:spPr bwMode="auto">
          <a:xfrm>
            <a:off x="1157288" y="5737225"/>
            <a:ext cx="41608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input.tag input(1).tag input(2).tag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3" name="文本框 38"/>
          <p:cNvSpPr txBox="1">
            <a:spLocks noChangeArrowheads="1"/>
          </p:cNvSpPr>
          <p:nvPr/>
        </p:nvSpPr>
        <p:spPr bwMode="auto">
          <a:xfrm>
            <a:off x="1157288" y="5953125"/>
            <a:ext cx="3841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input.tag input(1).tag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4" name="文本框 39"/>
          <p:cNvSpPr txBox="1">
            <a:spLocks noChangeArrowheads="1"/>
          </p:cNvSpPr>
          <p:nvPr/>
        </p:nvSpPr>
        <p:spPr bwMode="auto">
          <a:xfrm>
            <a:off x="1157288" y="6169025"/>
            <a:ext cx="43751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stack.head(1).tag stack.tag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5" name="文本框 40"/>
          <p:cNvSpPr txBox="1">
            <a:spLocks noChangeArrowheads="1"/>
          </p:cNvSpPr>
          <p:nvPr/>
        </p:nvSpPr>
        <p:spPr bwMode="auto">
          <a:xfrm>
            <a:off x="1157288" y="6384925"/>
            <a:ext cx="458787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stack.child(-1).tag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6" name="文本框 41"/>
          <p:cNvSpPr txBox="1">
            <a:spLocks noChangeArrowheads="1"/>
          </p:cNvSpPr>
          <p:nvPr/>
        </p:nvSpPr>
        <p:spPr bwMode="auto">
          <a:xfrm>
            <a:off x="1157288" y="6600825"/>
            <a:ext cx="448151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stack.child(1).tag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7" name="文本框 42"/>
          <p:cNvSpPr txBox="1">
            <a:spLocks noChangeArrowheads="1"/>
          </p:cNvSpPr>
          <p:nvPr/>
        </p:nvSpPr>
        <p:spPr bwMode="auto">
          <a:xfrm>
            <a:off x="1157288" y="6816725"/>
            <a:ext cx="458787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{ stack.tag input.tag input.child(-1).tag }</a:t>
            </a:r>
            <a:endParaRPr lang="zh-CN" altLang="en-US" sz="1400">
              <a:latin typeface="Courier"/>
            </a:endParaRPr>
          </a:p>
        </p:txBody>
      </p:sp>
      <p:sp>
        <p:nvSpPr>
          <p:cNvPr id="36908" name="文本框 43"/>
          <p:cNvSpPr txBox="1">
            <a:spLocks noChangeArrowheads="1"/>
          </p:cNvSpPr>
          <p:nvPr/>
        </p:nvSpPr>
        <p:spPr bwMode="auto">
          <a:xfrm>
            <a:off x="6111875" y="1120775"/>
            <a:ext cx="9604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valency</a:t>
            </a:r>
            <a:endParaRPr lang="zh-CN" altLang="en-US" sz="1400">
              <a:latin typeface="Courier"/>
            </a:endParaRPr>
          </a:p>
        </p:txBody>
      </p:sp>
      <p:sp>
        <p:nvSpPr>
          <p:cNvPr id="36909" name="文本框 44"/>
          <p:cNvSpPr txBox="1">
            <a:spLocks noChangeArrowheads="1"/>
          </p:cNvSpPr>
          <p:nvPr/>
        </p:nvSpPr>
        <p:spPr bwMode="auto">
          <a:xfrm>
            <a:off x="6111875" y="1336675"/>
            <a:ext cx="39481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stack.word stack.valence(-1) }</a:t>
            </a:r>
            <a:endParaRPr lang="zh-CN" altLang="en-US" sz="1400">
              <a:latin typeface="Courier"/>
            </a:endParaRPr>
          </a:p>
        </p:txBody>
      </p:sp>
      <p:sp>
        <p:nvSpPr>
          <p:cNvPr id="36910" name="文本框 45"/>
          <p:cNvSpPr txBox="1">
            <a:spLocks noChangeArrowheads="1"/>
          </p:cNvSpPr>
          <p:nvPr/>
        </p:nvSpPr>
        <p:spPr bwMode="auto">
          <a:xfrm>
            <a:off x="6111875" y="1552575"/>
            <a:ext cx="3841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stack.word stack.valence(1) }</a:t>
            </a:r>
            <a:endParaRPr lang="zh-CN" altLang="en-US" sz="1400">
              <a:latin typeface="Courier"/>
            </a:endParaRPr>
          </a:p>
        </p:txBody>
      </p:sp>
      <p:sp>
        <p:nvSpPr>
          <p:cNvPr id="36911" name="文本框 46"/>
          <p:cNvSpPr txBox="1">
            <a:spLocks noChangeArrowheads="1"/>
          </p:cNvSpPr>
          <p:nvPr/>
        </p:nvSpPr>
        <p:spPr bwMode="auto">
          <a:xfrm>
            <a:off x="6111875" y="1768475"/>
            <a:ext cx="3841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stack.tag stack.valence(-1) }</a:t>
            </a:r>
            <a:endParaRPr lang="zh-CN" altLang="en-US" sz="1400">
              <a:latin typeface="Courier"/>
            </a:endParaRPr>
          </a:p>
        </p:txBody>
      </p:sp>
      <p:sp>
        <p:nvSpPr>
          <p:cNvPr id="36912" name="文本框 47"/>
          <p:cNvSpPr txBox="1">
            <a:spLocks noChangeArrowheads="1"/>
          </p:cNvSpPr>
          <p:nvPr/>
        </p:nvSpPr>
        <p:spPr bwMode="auto">
          <a:xfrm>
            <a:off x="6111875" y="1984375"/>
            <a:ext cx="37353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stack.tag stack.valence(1) }</a:t>
            </a:r>
            <a:endParaRPr lang="zh-CN" altLang="en-US" sz="1400">
              <a:latin typeface="Courier"/>
            </a:endParaRPr>
          </a:p>
        </p:txBody>
      </p:sp>
      <p:sp>
        <p:nvSpPr>
          <p:cNvPr id="36913" name="文本框 48"/>
          <p:cNvSpPr txBox="1">
            <a:spLocks noChangeArrowheads="1"/>
          </p:cNvSpPr>
          <p:nvPr/>
        </p:nvSpPr>
        <p:spPr bwMode="auto">
          <a:xfrm>
            <a:off x="6111875" y="2200275"/>
            <a:ext cx="39481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input.word input.valence(-1) }</a:t>
            </a:r>
            <a:endParaRPr lang="zh-CN" altLang="en-US" sz="1400">
              <a:latin typeface="Courier"/>
            </a:endParaRPr>
          </a:p>
        </p:txBody>
      </p:sp>
      <p:sp>
        <p:nvSpPr>
          <p:cNvPr id="36914" name="文本框 49"/>
          <p:cNvSpPr txBox="1">
            <a:spLocks noChangeArrowheads="1"/>
          </p:cNvSpPr>
          <p:nvPr/>
        </p:nvSpPr>
        <p:spPr bwMode="auto">
          <a:xfrm>
            <a:off x="6111875" y="2416175"/>
            <a:ext cx="3841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input.tag input.valence(-1) }</a:t>
            </a:r>
            <a:endParaRPr lang="zh-CN" altLang="en-US" sz="1400">
              <a:latin typeface="Courier"/>
            </a:endParaRPr>
          </a:p>
        </p:txBody>
      </p:sp>
      <p:sp>
        <p:nvSpPr>
          <p:cNvPr id="36915" name="文本框 50"/>
          <p:cNvSpPr txBox="1">
            <a:spLocks noChangeArrowheads="1"/>
          </p:cNvSpPr>
          <p:nvPr/>
        </p:nvSpPr>
        <p:spPr bwMode="auto">
          <a:xfrm>
            <a:off x="6111875" y="2847975"/>
            <a:ext cx="10683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unigrams</a:t>
            </a:r>
            <a:endParaRPr lang="zh-CN" altLang="en-US" sz="1400">
              <a:latin typeface="Courier"/>
            </a:endParaRPr>
          </a:p>
        </p:txBody>
      </p:sp>
      <p:sp>
        <p:nvSpPr>
          <p:cNvPr id="36916" name="文本框 51"/>
          <p:cNvSpPr txBox="1">
            <a:spLocks noChangeArrowheads="1"/>
          </p:cNvSpPr>
          <p:nvPr/>
        </p:nvSpPr>
        <p:spPr bwMode="auto">
          <a:xfrm>
            <a:off x="6111875" y="3063875"/>
            <a:ext cx="25622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stack.head(1) {word tag}</a:t>
            </a:r>
            <a:endParaRPr lang="zh-CN" altLang="en-US" sz="1400">
              <a:latin typeface="Courier"/>
            </a:endParaRPr>
          </a:p>
        </p:txBody>
      </p:sp>
      <p:sp>
        <p:nvSpPr>
          <p:cNvPr id="36917" name="文本框 52"/>
          <p:cNvSpPr txBox="1">
            <a:spLocks noChangeArrowheads="1"/>
          </p:cNvSpPr>
          <p:nvPr/>
        </p:nvSpPr>
        <p:spPr bwMode="auto">
          <a:xfrm>
            <a:off x="6111875" y="3279775"/>
            <a:ext cx="1174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stack.label</a:t>
            </a:r>
            <a:endParaRPr lang="zh-CN" altLang="en-US" sz="1400">
              <a:latin typeface="Courier"/>
            </a:endParaRPr>
          </a:p>
        </p:txBody>
      </p:sp>
      <p:sp>
        <p:nvSpPr>
          <p:cNvPr id="36918" name="文本框 53"/>
          <p:cNvSpPr txBox="1">
            <a:spLocks noChangeArrowheads="1"/>
          </p:cNvSpPr>
          <p:nvPr/>
        </p:nvSpPr>
        <p:spPr bwMode="auto">
          <a:xfrm>
            <a:off x="6111875" y="3495675"/>
            <a:ext cx="34147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stack.child(-1)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19" name="文本框 54"/>
          <p:cNvSpPr txBox="1">
            <a:spLocks noChangeArrowheads="1"/>
          </p:cNvSpPr>
          <p:nvPr/>
        </p:nvSpPr>
        <p:spPr bwMode="auto">
          <a:xfrm>
            <a:off x="6111875" y="3711575"/>
            <a:ext cx="33083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stack.child(1)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20" name="文本框 55"/>
          <p:cNvSpPr txBox="1">
            <a:spLocks noChangeArrowheads="1"/>
          </p:cNvSpPr>
          <p:nvPr/>
        </p:nvSpPr>
        <p:spPr bwMode="auto">
          <a:xfrm>
            <a:off x="6111875" y="3927475"/>
            <a:ext cx="34147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input.child(-1)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21" name="文本框 56"/>
          <p:cNvSpPr txBox="1">
            <a:spLocks noChangeArrowheads="1"/>
          </p:cNvSpPr>
          <p:nvPr/>
        </p:nvSpPr>
        <p:spPr bwMode="auto">
          <a:xfrm>
            <a:off x="6111875" y="4359275"/>
            <a:ext cx="138747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third order</a:t>
            </a:r>
            <a:endParaRPr lang="zh-CN" altLang="en-US" sz="1400">
              <a:latin typeface="Courier"/>
            </a:endParaRPr>
          </a:p>
        </p:txBody>
      </p:sp>
      <p:sp>
        <p:nvSpPr>
          <p:cNvPr id="36922" name="文本框 57"/>
          <p:cNvSpPr txBox="1">
            <a:spLocks noChangeArrowheads="1"/>
          </p:cNvSpPr>
          <p:nvPr/>
        </p:nvSpPr>
        <p:spPr bwMode="auto">
          <a:xfrm>
            <a:off x="6111875" y="4575175"/>
            <a:ext cx="34147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stack.head(1).head(1) {word tag}</a:t>
            </a:r>
            <a:endParaRPr lang="zh-CN" altLang="en-US" sz="1400">
              <a:latin typeface="Courier"/>
            </a:endParaRPr>
          </a:p>
        </p:txBody>
      </p:sp>
      <p:sp>
        <p:nvSpPr>
          <p:cNvPr id="36923" name="文本框 58"/>
          <p:cNvSpPr txBox="1">
            <a:spLocks noChangeArrowheads="1"/>
          </p:cNvSpPr>
          <p:nvPr/>
        </p:nvSpPr>
        <p:spPr bwMode="auto">
          <a:xfrm>
            <a:off x="6111875" y="4791075"/>
            <a:ext cx="20272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stack.head(1).label</a:t>
            </a:r>
            <a:endParaRPr lang="zh-CN" altLang="en-US" sz="1400">
              <a:latin typeface="Courier"/>
            </a:endParaRPr>
          </a:p>
        </p:txBody>
      </p:sp>
      <p:sp>
        <p:nvSpPr>
          <p:cNvPr id="36924" name="文本框 59"/>
          <p:cNvSpPr txBox="1">
            <a:spLocks noChangeArrowheads="1"/>
          </p:cNvSpPr>
          <p:nvPr/>
        </p:nvSpPr>
        <p:spPr bwMode="auto">
          <a:xfrm>
            <a:off x="6111875" y="5006975"/>
            <a:ext cx="45894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stack.child(-1).sibling(1)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25" name="文本框 60"/>
          <p:cNvSpPr txBox="1">
            <a:spLocks noChangeArrowheads="1"/>
          </p:cNvSpPr>
          <p:nvPr/>
        </p:nvSpPr>
        <p:spPr bwMode="auto">
          <a:xfrm>
            <a:off x="6111875" y="5222875"/>
            <a:ext cx="45894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stack.child(1).sibling(-1)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26" name="文本框 61"/>
          <p:cNvSpPr txBox="1">
            <a:spLocks noChangeArrowheads="1"/>
          </p:cNvSpPr>
          <p:nvPr/>
        </p:nvSpPr>
        <p:spPr bwMode="auto">
          <a:xfrm>
            <a:off x="6111875" y="5438775"/>
            <a:ext cx="45894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input.child(-1).sibling(1) {word tag label}</a:t>
            </a:r>
            <a:endParaRPr lang="zh-CN" altLang="en-US" sz="1400">
              <a:latin typeface="Courier"/>
            </a:endParaRPr>
          </a:p>
        </p:txBody>
      </p:sp>
      <p:sp>
        <p:nvSpPr>
          <p:cNvPr id="36927" name="文本框 62"/>
          <p:cNvSpPr txBox="1">
            <a:spLocks noChangeArrowheads="1"/>
          </p:cNvSpPr>
          <p:nvPr/>
        </p:nvSpPr>
        <p:spPr bwMode="auto">
          <a:xfrm>
            <a:off x="6111875" y="56546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stack.tag stack.child(-1).tag stack.child(-1).sibling(1)</a:t>
            </a:r>
            <a:endParaRPr lang="zh-CN" altLang="en-US" sz="1400">
              <a:latin typeface="Courier"/>
            </a:endParaRPr>
          </a:p>
        </p:txBody>
      </p:sp>
      <p:sp>
        <p:nvSpPr>
          <p:cNvPr id="36928" name="文本框 63"/>
          <p:cNvSpPr txBox="1">
            <a:spLocks noChangeArrowheads="1"/>
          </p:cNvSpPr>
          <p:nvPr/>
        </p:nvSpPr>
        <p:spPr bwMode="auto">
          <a:xfrm>
            <a:off x="6111875" y="58705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stack.tag stack.child(1).tag stack.child(1).sibling(-1).</a:t>
            </a:r>
            <a:endParaRPr lang="zh-CN" altLang="en-US" sz="1400">
              <a:latin typeface="Courier"/>
            </a:endParaRPr>
          </a:p>
        </p:txBody>
      </p:sp>
      <p:sp>
        <p:nvSpPr>
          <p:cNvPr id="36929" name="文本框 64"/>
          <p:cNvSpPr txBox="1">
            <a:spLocks noChangeArrowheads="1"/>
          </p:cNvSpPr>
          <p:nvPr/>
        </p:nvSpPr>
        <p:spPr bwMode="auto">
          <a:xfrm>
            <a:off x="6111875" y="6086475"/>
            <a:ext cx="68294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stack.tag stack.head(1).tag stack.head(1).head(1).tag }</a:t>
            </a:r>
            <a:endParaRPr lang="zh-CN" altLang="en-US" sz="1400">
              <a:latin typeface="Courier"/>
            </a:endParaRPr>
          </a:p>
        </p:txBody>
      </p:sp>
      <p:sp>
        <p:nvSpPr>
          <p:cNvPr id="36930" name="文本框 65"/>
          <p:cNvSpPr txBox="1">
            <a:spLocks noChangeArrowheads="1"/>
          </p:cNvSpPr>
          <p:nvPr/>
        </p:nvSpPr>
        <p:spPr bwMode="auto">
          <a:xfrm>
            <a:off x="6111875" y="63023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Courier"/>
              </a:rPr>
              <a:t>triple { </a:t>
            </a:r>
            <a:r>
              <a:rPr lang="en-US" altLang="zh-CN" sz="1400" dirty="0" err="1">
                <a:latin typeface="Courier"/>
              </a:rPr>
              <a:t>input.tag</a:t>
            </a:r>
            <a:r>
              <a:rPr lang="en-US" altLang="zh-CN" sz="1400" dirty="0">
                <a:latin typeface="Courier"/>
              </a:rPr>
              <a:t> </a:t>
            </a:r>
            <a:r>
              <a:rPr lang="en-US" altLang="zh-CN" sz="1400" dirty="0" err="1">
                <a:latin typeface="Courier"/>
              </a:rPr>
              <a:t>input.child</a:t>
            </a:r>
            <a:r>
              <a:rPr lang="en-US" altLang="zh-CN" sz="1400" dirty="0">
                <a:latin typeface="Courier"/>
              </a:rPr>
              <a:t>(-1).tag </a:t>
            </a:r>
            <a:r>
              <a:rPr lang="en-US" altLang="zh-CN" sz="1400" dirty="0" err="1">
                <a:latin typeface="Courier"/>
              </a:rPr>
              <a:t>input.child</a:t>
            </a:r>
            <a:r>
              <a:rPr lang="en-US" altLang="zh-CN" sz="1400" dirty="0">
                <a:latin typeface="Courier"/>
              </a:rPr>
              <a:t>(-1).sibling(1)</a:t>
            </a:r>
            <a:endParaRPr lang="zh-CN" altLang="en-US" sz="1400" dirty="0">
              <a:latin typeface="Courier"/>
            </a:endParaRPr>
          </a:p>
        </p:txBody>
      </p:sp>
      <p:sp>
        <p:nvSpPr>
          <p:cNvPr id="36931" name="文本框 66"/>
          <p:cNvSpPr txBox="1">
            <a:spLocks noChangeArrowheads="1"/>
          </p:cNvSpPr>
          <p:nvPr/>
        </p:nvSpPr>
        <p:spPr bwMode="auto">
          <a:xfrm>
            <a:off x="411163" y="7248525"/>
            <a:ext cx="1066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Distance</a:t>
            </a:r>
            <a:endParaRPr lang="zh-CN" altLang="en-US" sz="1400">
              <a:latin typeface="Courier"/>
            </a:endParaRPr>
          </a:p>
        </p:txBody>
      </p:sp>
      <p:sp>
        <p:nvSpPr>
          <p:cNvPr id="36932" name="文本框 67"/>
          <p:cNvSpPr txBox="1">
            <a:spLocks noChangeArrowheads="1"/>
          </p:cNvSpPr>
          <p:nvPr/>
        </p:nvSpPr>
        <p:spPr bwMode="auto">
          <a:xfrm>
            <a:off x="411163" y="7464425"/>
            <a:ext cx="36274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stack.distance stack.word }</a:t>
            </a:r>
            <a:endParaRPr lang="zh-CN" altLang="en-US" sz="1400">
              <a:latin typeface="Courier"/>
            </a:endParaRPr>
          </a:p>
        </p:txBody>
      </p:sp>
      <p:sp>
        <p:nvSpPr>
          <p:cNvPr id="36933" name="文本框 68"/>
          <p:cNvSpPr txBox="1">
            <a:spLocks noChangeArrowheads="1"/>
          </p:cNvSpPr>
          <p:nvPr/>
        </p:nvSpPr>
        <p:spPr bwMode="auto">
          <a:xfrm>
            <a:off x="411163" y="7680325"/>
            <a:ext cx="351948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stack.distance stack.tag }</a:t>
            </a:r>
            <a:endParaRPr lang="zh-CN" altLang="en-US" sz="1400">
              <a:latin typeface="Courier"/>
            </a:endParaRPr>
          </a:p>
        </p:txBody>
      </p:sp>
      <p:sp>
        <p:nvSpPr>
          <p:cNvPr id="36934" name="文本框 69"/>
          <p:cNvSpPr txBox="1">
            <a:spLocks noChangeArrowheads="1"/>
          </p:cNvSpPr>
          <p:nvPr/>
        </p:nvSpPr>
        <p:spPr bwMode="auto">
          <a:xfrm>
            <a:off x="411163" y="7896225"/>
            <a:ext cx="362743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stack.distance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935" name="文本框 70"/>
          <p:cNvSpPr txBox="1">
            <a:spLocks noChangeArrowheads="1"/>
          </p:cNvSpPr>
          <p:nvPr/>
        </p:nvSpPr>
        <p:spPr bwMode="auto">
          <a:xfrm>
            <a:off x="411163" y="8112125"/>
            <a:ext cx="3519487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stack.distance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36" name="文本框 71"/>
          <p:cNvSpPr txBox="1">
            <a:spLocks noChangeArrowheads="1"/>
          </p:cNvSpPr>
          <p:nvPr/>
        </p:nvSpPr>
        <p:spPr bwMode="auto">
          <a:xfrm>
            <a:off x="411163" y="8328025"/>
            <a:ext cx="50133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stack.distance stack.word input.word }</a:t>
            </a:r>
            <a:endParaRPr lang="zh-CN" altLang="en-US" sz="1400">
              <a:latin typeface="Courier"/>
            </a:endParaRPr>
          </a:p>
        </p:txBody>
      </p:sp>
      <p:sp>
        <p:nvSpPr>
          <p:cNvPr id="36937" name="文本框 72"/>
          <p:cNvSpPr txBox="1">
            <a:spLocks noChangeArrowheads="1"/>
          </p:cNvSpPr>
          <p:nvPr/>
        </p:nvSpPr>
        <p:spPr bwMode="auto">
          <a:xfrm>
            <a:off x="411163" y="8543925"/>
            <a:ext cx="4800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stack.distance stack.tag input.tag }</a:t>
            </a:r>
            <a:endParaRPr lang="zh-CN" altLang="en-US" sz="1400">
              <a:latin typeface="Courier"/>
            </a:endParaRPr>
          </a:p>
        </p:txBody>
      </p:sp>
      <p:sp>
        <p:nvSpPr>
          <p:cNvPr id="36938" name="文本框 73"/>
          <p:cNvSpPr txBox="1">
            <a:spLocks noChangeArrowheads="1"/>
          </p:cNvSpPr>
          <p:nvPr/>
        </p:nvSpPr>
        <p:spPr bwMode="auto">
          <a:xfrm>
            <a:off x="6111875" y="6734175"/>
            <a:ext cx="11747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# label set</a:t>
            </a:r>
            <a:endParaRPr lang="zh-CN" altLang="en-US" sz="1400">
              <a:latin typeface="Courier"/>
            </a:endParaRPr>
          </a:p>
        </p:txBody>
      </p:sp>
      <p:sp>
        <p:nvSpPr>
          <p:cNvPr id="36939" name="文本框 74"/>
          <p:cNvSpPr txBox="1">
            <a:spLocks noChangeArrowheads="1"/>
          </p:cNvSpPr>
          <p:nvPr/>
        </p:nvSpPr>
        <p:spPr bwMode="auto">
          <a:xfrm>
            <a:off x="6111875" y="6950075"/>
            <a:ext cx="4268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stack.tag stack.child(-1).label }</a:t>
            </a:r>
            <a:endParaRPr lang="zh-CN" altLang="en-US" sz="1400">
              <a:latin typeface="Courier"/>
            </a:endParaRPr>
          </a:p>
        </p:txBody>
      </p:sp>
      <p:sp>
        <p:nvSpPr>
          <p:cNvPr id="36940" name="文本框 75"/>
          <p:cNvSpPr txBox="1">
            <a:spLocks noChangeArrowheads="1"/>
          </p:cNvSpPr>
          <p:nvPr/>
        </p:nvSpPr>
        <p:spPr bwMode="auto">
          <a:xfrm>
            <a:off x="6111875" y="71659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stack.tag stack.child(-1).label stack.child(-1).sibling(</a:t>
            </a:r>
            <a:endParaRPr lang="zh-CN" altLang="en-US" sz="1400">
              <a:latin typeface="Courier"/>
            </a:endParaRPr>
          </a:p>
        </p:txBody>
      </p:sp>
      <p:sp>
        <p:nvSpPr>
          <p:cNvPr id="36941" name="文本框 76"/>
          <p:cNvSpPr txBox="1">
            <a:spLocks noChangeArrowheads="1"/>
          </p:cNvSpPr>
          <p:nvPr/>
        </p:nvSpPr>
        <p:spPr bwMode="auto">
          <a:xfrm>
            <a:off x="6111875" y="73818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quad { stack.tag stack.child(-1).label stack.child(-1).sibling(1)</a:t>
            </a:r>
            <a:endParaRPr lang="zh-CN" altLang="en-US" sz="1400">
              <a:latin typeface="Courier"/>
            </a:endParaRPr>
          </a:p>
        </p:txBody>
      </p:sp>
      <p:sp>
        <p:nvSpPr>
          <p:cNvPr id="36942" name="文本框 77"/>
          <p:cNvSpPr txBox="1">
            <a:spLocks noChangeArrowheads="1"/>
          </p:cNvSpPr>
          <p:nvPr/>
        </p:nvSpPr>
        <p:spPr bwMode="auto">
          <a:xfrm>
            <a:off x="6111875" y="7597775"/>
            <a:ext cx="41624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stack.tag stack.child(1).label }</a:t>
            </a:r>
            <a:endParaRPr lang="zh-CN" altLang="en-US" sz="1400">
              <a:latin typeface="Courier"/>
            </a:endParaRPr>
          </a:p>
        </p:txBody>
      </p:sp>
      <p:sp>
        <p:nvSpPr>
          <p:cNvPr id="36943" name="文本框 78"/>
          <p:cNvSpPr txBox="1">
            <a:spLocks noChangeArrowheads="1"/>
          </p:cNvSpPr>
          <p:nvPr/>
        </p:nvSpPr>
        <p:spPr bwMode="auto">
          <a:xfrm>
            <a:off x="6111875" y="78136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stack.tag stack.child(1).label stack.child(1).sibling(-1</a:t>
            </a:r>
            <a:endParaRPr lang="zh-CN" altLang="en-US" sz="1400">
              <a:latin typeface="Courier"/>
            </a:endParaRPr>
          </a:p>
        </p:txBody>
      </p:sp>
      <p:sp>
        <p:nvSpPr>
          <p:cNvPr id="36944" name="文本框 79"/>
          <p:cNvSpPr txBox="1">
            <a:spLocks noChangeArrowheads="1"/>
          </p:cNvSpPr>
          <p:nvPr/>
        </p:nvSpPr>
        <p:spPr bwMode="auto">
          <a:xfrm>
            <a:off x="6111875" y="80295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quad { stack.tag stack.child(1).label stack.child(1).sibling(-1).</a:t>
            </a:r>
            <a:endParaRPr lang="zh-CN" altLang="en-US" sz="1400">
              <a:latin typeface="Courier"/>
            </a:endParaRPr>
          </a:p>
        </p:txBody>
      </p:sp>
      <p:sp>
        <p:nvSpPr>
          <p:cNvPr id="36945" name="文本框 80"/>
          <p:cNvSpPr txBox="1">
            <a:spLocks noChangeArrowheads="1"/>
          </p:cNvSpPr>
          <p:nvPr/>
        </p:nvSpPr>
        <p:spPr bwMode="auto">
          <a:xfrm>
            <a:off x="6111875" y="8245475"/>
            <a:ext cx="4268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pair { input.tag input.child(-1).label }</a:t>
            </a:r>
            <a:endParaRPr lang="zh-CN" altLang="en-US" sz="1400">
              <a:latin typeface="Courier"/>
            </a:endParaRPr>
          </a:p>
        </p:txBody>
      </p:sp>
      <p:sp>
        <p:nvSpPr>
          <p:cNvPr id="36946" name="文本框 81"/>
          <p:cNvSpPr txBox="1">
            <a:spLocks noChangeArrowheads="1"/>
          </p:cNvSpPr>
          <p:nvPr/>
        </p:nvSpPr>
        <p:spPr bwMode="auto">
          <a:xfrm>
            <a:off x="6111875" y="84613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triple { input.tag input.child(-1).label input.child(-1).sibling(</a:t>
            </a:r>
            <a:endParaRPr lang="zh-CN" altLang="en-US" sz="1400">
              <a:latin typeface="Courier"/>
            </a:endParaRPr>
          </a:p>
        </p:txBody>
      </p:sp>
      <p:sp>
        <p:nvSpPr>
          <p:cNvPr id="36947" name="文本框 82"/>
          <p:cNvSpPr txBox="1">
            <a:spLocks noChangeArrowheads="1"/>
          </p:cNvSpPr>
          <p:nvPr/>
        </p:nvSpPr>
        <p:spPr bwMode="auto">
          <a:xfrm>
            <a:off x="6111875" y="8677275"/>
            <a:ext cx="69357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Courier"/>
              </a:rPr>
              <a:t>quad { input.tag input.child(-1).label input.child(-1).sibling(1)</a:t>
            </a:r>
            <a:endParaRPr lang="zh-CN" altLang="en-US" sz="1400">
              <a:latin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文本框 2"/>
          <p:cNvSpPr txBox="1">
            <a:spLocks noChangeArrowheads="1"/>
          </p:cNvSpPr>
          <p:nvPr/>
        </p:nvSpPr>
        <p:spPr bwMode="auto">
          <a:xfrm>
            <a:off x="2208213" y="2882900"/>
            <a:ext cx="858678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rgbClr val="53585F"/>
                </a:solidFill>
                <a:latin typeface="TrebuchetMS"/>
              </a:rPr>
              <a:t>How far can we push this</a:t>
            </a:r>
            <a:endParaRPr lang="zh-CN" altLang="en-US" sz="6000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9156" name="文本框 3"/>
          <p:cNvSpPr txBox="1">
            <a:spLocks noChangeArrowheads="1"/>
          </p:cNvSpPr>
          <p:nvPr/>
        </p:nvSpPr>
        <p:spPr bwMode="auto">
          <a:xfrm>
            <a:off x="4246563" y="3759200"/>
            <a:ext cx="45116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rgbClr val="53585F"/>
                </a:solidFill>
                <a:latin typeface="TrebuchetMS"/>
              </a:rPr>
              <a:t>architecture?</a:t>
            </a:r>
            <a:endParaRPr lang="zh-CN" altLang="en-US" sz="6000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文本框 2"/>
          <p:cNvSpPr txBox="1">
            <a:spLocks noChangeArrowheads="1"/>
          </p:cNvSpPr>
          <p:nvPr/>
        </p:nvSpPr>
        <p:spPr bwMode="auto">
          <a:xfrm>
            <a:off x="2894013" y="668338"/>
            <a:ext cx="721677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>
                <a:solidFill>
                  <a:srgbClr val="53585F"/>
                </a:solidFill>
                <a:latin typeface="TrebuchetMS"/>
              </a:rPr>
              <a:t>How far can NN go? (Outline)</a:t>
            </a:r>
            <a:endParaRPr lang="zh-CN" altLang="en-US" sz="4200" b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65540" name="文本框 3"/>
          <p:cNvSpPr txBox="1">
            <a:spLocks noChangeArrowheads="1"/>
          </p:cNvSpPr>
          <p:nvPr/>
        </p:nvSpPr>
        <p:spPr bwMode="auto">
          <a:xfrm>
            <a:off x="8428038" y="1289050"/>
            <a:ext cx="14684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rebuchetMS"/>
              </a:rPr>
              <a:t>WSJ §23</a:t>
            </a:r>
            <a:endParaRPr lang="zh-CN" altLang="en-US" sz="3200">
              <a:latin typeface="TrebuchetMS"/>
            </a:endParaRPr>
          </a:p>
        </p:txBody>
      </p:sp>
      <p:sp>
        <p:nvSpPr>
          <p:cNvPr id="65541" name="文本框 4"/>
          <p:cNvSpPr txBox="1">
            <a:spLocks noChangeArrowheads="1"/>
          </p:cNvSpPr>
          <p:nvPr/>
        </p:nvSpPr>
        <p:spPr bwMode="auto">
          <a:xfrm>
            <a:off x="3521075" y="1833563"/>
            <a:ext cx="1228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Method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42" name="文本框 5"/>
          <p:cNvSpPr txBox="1">
            <a:spLocks noChangeArrowheads="1"/>
          </p:cNvSpPr>
          <p:nvPr/>
        </p:nvSpPr>
        <p:spPr bwMode="auto">
          <a:xfrm>
            <a:off x="1517650" y="2362200"/>
            <a:ext cx="52339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Baseline (Chen &amp; Manning, 2014)</a:t>
            </a:r>
            <a:endParaRPr lang="zh-CN" altLang="en-US" sz="2800">
              <a:latin typeface="TrebuchetMS"/>
            </a:endParaRPr>
          </a:p>
        </p:txBody>
      </p:sp>
      <p:sp>
        <p:nvSpPr>
          <p:cNvPr id="65543" name="文本框 6"/>
          <p:cNvSpPr txBox="1">
            <a:spLocks noChangeArrowheads="1"/>
          </p:cNvSpPr>
          <p:nvPr/>
        </p:nvSpPr>
        <p:spPr bwMode="auto">
          <a:xfrm>
            <a:off x="1539875" y="2992438"/>
            <a:ext cx="51911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3rd-order Graph-based (ZM2014)</a:t>
            </a:r>
            <a:endParaRPr lang="zh-CN" altLang="en-US" sz="2800">
              <a:latin typeface="TrebuchetMS"/>
            </a:endParaRPr>
          </a:p>
        </p:txBody>
      </p:sp>
      <p:sp>
        <p:nvSpPr>
          <p:cNvPr id="65544" name="文本框 7"/>
          <p:cNvSpPr txBox="1">
            <a:spLocks noChangeArrowheads="1"/>
          </p:cNvSpPr>
          <p:nvPr/>
        </p:nvSpPr>
        <p:spPr bwMode="auto">
          <a:xfrm>
            <a:off x="1509713" y="3622675"/>
            <a:ext cx="52530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Transition-based Linear (ZN2011)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45" name="文本框 8"/>
          <p:cNvSpPr txBox="1">
            <a:spLocks noChangeArrowheads="1"/>
          </p:cNvSpPr>
          <p:nvPr/>
        </p:nvSpPr>
        <p:spPr bwMode="auto">
          <a:xfrm>
            <a:off x="2719388" y="4252913"/>
            <a:ext cx="283051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(Better SGD)</a:t>
            </a:r>
            <a:endParaRPr lang="zh-CN" altLang="en-US" sz="2800">
              <a:latin typeface="TrebuchetMS"/>
            </a:endParaRPr>
          </a:p>
        </p:txBody>
      </p:sp>
      <p:sp>
        <p:nvSpPr>
          <p:cNvPr id="65546" name="文本框 9"/>
          <p:cNvSpPr txBox="1">
            <a:spLocks noChangeArrowheads="1"/>
          </p:cNvSpPr>
          <p:nvPr/>
        </p:nvSpPr>
        <p:spPr bwMode="auto">
          <a:xfrm>
            <a:off x="2319338" y="4881563"/>
            <a:ext cx="36322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(Deeper network)</a:t>
            </a:r>
            <a:endParaRPr lang="zh-CN" altLang="en-US" sz="2800">
              <a:latin typeface="TrebuchetMS"/>
            </a:endParaRPr>
          </a:p>
        </p:txBody>
      </p:sp>
      <p:sp>
        <p:nvSpPr>
          <p:cNvPr id="65547" name="文本框 10"/>
          <p:cNvSpPr txBox="1">
            <a:spLocks noChangeArrowheads="1"/>
          </p:cNvSpPr>
          <p:nvPr/>
        </p:nvSpPr>
        <p:spPr bwMode="auto">
          <a:xfrm>
            <a:off x="2644775" y="5511800"/>
            <a:ext cx="2979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(Perceptron)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48" name="文本框 11"/>
          <p:cNvSpPr txBox="1">
            <a:spLocks noChangeArrowheads="1"/>
          </p:cNvSpPr>
          <p:nvPr/>
        </p:nvSpPr>
        <p:spPr bwMode="auto">
          <a:xfrm>
            <a:off x="2101850" y="6142038"/>
            <a:ext cx="40655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(+Semi-supervised)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49" name="文本框 12"/>
          <p:cNvSpPr txBox="1">
            <a:spLocks noChangeArrowheads="1"/>
          </p:cNvSpPr>
          <p:nvPr/>
        </p:nvSpPr>
        <p:spPr bwMode="auto">
          <a:xfrm>
            <a:off x="2108200" y="6772275"/>
            <a:ext cx="40528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S-LSTM (Dyer et al.,2015)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50" name="文本框 13"/>
          <p:cNvSpPr txBox="1">
            <a:spLocks noChangeArrowheads="1"/>
          </p:cNvSpPr>
          <p:nvPr/>
        </p:nvSpPr>
        <p:spPr bwMode="auto">
          <a:xfrm>
            <a:off x="1395413" y="7402513"/>
            <a:ext cx="5476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Contrastive NN (Zhou et al., 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51" name="文本框 14"/>
          <p:cNvSpPr txBox="1">
            <a:spLocks noChangeArrowheads="1"/>
          </p:cNvSpPr>
          <p:nvPr/>
        </p:nvSpPr>
        <p:spPr bwMode="auto">
          <a:xfrm>
            <a:off x="7715250" y="1833563"/>
            <a:ext cx="31130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UAS   LAS   Beam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52" name="文本框 15"/>
          <p:cNvSpPr txBox="1">
            <a:spLocks noChangeArrowheads="1"/>
          </p:cNvSpPr>
          <p:nvPr/>
        </p:nvSpPr>
        <p:spPr bwMode="auto">
          <a:xfrm>
            <a:off x="7600950" y="2362200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91.80 89.60</a:t>
            </a:r>
            <a:endParaRPr lang="zh-CN" altLang="en-US" sz="2800">
              <a:latin typeface="TrebuchetMS"/>
            </a:endParaRPr>
          </a:p>
        </p:txBody>
      </p:sp>
      <p:sp>
        <p:nvSpPr>
          <p:cNvPr id="65553" name="文本框 16"/>
          <p:cNvSpPr txBox="1">
            <a:spLocks noChangeArrowheads="1"/>
          </p:cNvSpPr>
          <p:nvPr/>
        </p:nvSpPr>
        <p:spPr bwMode="auto">
          <a:xfrm>
            <a:off x="10280650" y="23622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65554" name="文本框 17"/>
          <p:cNvSpPr txBox="1">
            <a:spLocks noChangeArrowheads="1"/>
          </p:cNvSpPr>
          <p:nvPr/>
        </p:nvSpPr>
        <p:spPr bwMode="auto">
          <a:xfrm>
            <a:off x="7600950" y="2992438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93.22 91.02</a:t>
            </a:r>
            <a:endParaRPr lang="zh-CN" altLang="en-US" sz="2800">
              <a:latin typeface="TrebuchetMS"/>
            </a:endParaRPr>
          </a:p>
        </p:txBody>
      </p:sp>
      <p:sp>
        <p:nvSpPr>
          <p:cNvPr id="65555" name="文本框 18"/>
          <p:cNvSpPr txBox="1">
            <a:spLocks noChangeArrowheads="1"/>
          </p:cNvSpPr>
          <p:nvPr/>
        </p:nvSpPr>
        <p:spPr bwMode="auto">
          <a:xfrm>
            <a:off x="7600950" y="36226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93.00 90.95</a:t>
            </a:r>
            <a:endParaRPr lang="zh-CN" altLang="en-US" sz="2800">
              <a:latin typeface="TrebuchetMS"/>
            </a:endParaRPr>
          </a:p>
        </p:txBody>
      </p:sp>
      <p:sp>
        <p:nvSpPr>
          <p:cNvPr id="65556" name="文本框 19"/>
          <p:cNvSpPr txBox="1">
            <a:spLocks noChangeArrowheads="1"/>
          </p:cNvSpPr>
          <p:nvPr/>
        </p:nvSpPr>
        <p:spPr bwMode="auto">
          <a:xfrm>
            <a:off x="7600950" y="4252913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92.58 90.54</a:t>
            </a:r>
            <a:endParaRPr lang="zh-CN" altLang="en-US" sz="2800">
              <a:latin typeface="TrebuchetMS"/>
            </a:endParaRPr>
          </a:p>
        </p:txBody>
      </p:sp>
      <p:sp>
        <p:nvSpPr>
          <p:cNvPr id="65557" name="文本框 20"/>
          <p:cNvSpPr txBox="1">
            <a:spLocks noChangeArrowheads="1"/>
          </p:cNvSpPr>
          <p:nvPr/>
        </p:nvSpPr>
        <p:spPr bwMode="auto">
          <a:xfrm>
            <a:off x="7600950" y="4881563"/>
            <a:ext cx="20272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93.19 91.18</a:t>
            </a:r>
            <a:endParaRPr lang="zh-CN" altLang="en-US" sz="2800">
              <a:latin typeface="TrebuchetMS"/>
            </a:endParaRPr>
          </a:p>
        </p:txBody>
      </p:sp>
      <p:sp>
        <p:nvSpPr>
          <p:cNvPr id="65558" name="文本框 21"/>
          <p:cNvSpPr txBox="1">
            <a:spLocks noChangeArrowheads="1"/>
          </p:cNvSpPr>
          <p:nvPr/>
        </p:nvSpPr>
        <p:spPr bwMode="auto">
          <a:xfrm>
            <a:off x="7558088" y="5511800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93.99 92.05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59" name="文本框 22"/>
          <p:cNvSpPr txBox="1">
            <a:spLocks noChangeArrowheads="1"/>
          </p:cNvSpPr>
          <p:nvPr/>
        </p:nvSpPr>
        <p:spPr bwMode="auto">
          <a:xfrm>
            <a:off x="7558088" y="6142038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94.26 92.41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65560" name="文本框 23"/>
          <p:cNvSpPr txBox="1">
            <a:spLocks noChangeArrowheads="1"/>
          </p:cNvSpPr>
          <p:nvPr/>
        </p:nvSpPr>
        <p:spPr bwMode="auto">
          <a:xfrm>
            <a:off x="7600950" y="67722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93.20 90.90</a:t>
            </a:r>
            <a:endParaRPr lang="zh-CN" altLang="en-US" sz="2800">
              <a:latin typeface="TrebuchetMS"/>
            </a:endParaRPr>
          </a:p>
        </p:txBody>
      </p:sp>
      <p:sp>
        <p:nvSpPr>
          <p:cNvPr id="65561" name="文本框 24"/>
          <p:cNvSpPr txBox="1">
            <a:spLocks noChangeArrowheads="1"/>
          </p:cNvSpPr>
          <p:nvPr/>
        </p:nvSpPr>
        <p:spPr bwMode="auto">
          <a:xfrm>
            <a:off x="7600950" y="7402513"/>
            <a:ext cx="8763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92.83</a:t>
            </a:r>
            <a:endParaRPr lang="zh-CN" altLang="en-US" sz="2800">
              <a:latin typeface="TrebuchetMS"/>
            </a:endParaRPr>
          </a:p>
        </p:txBody>
      </p:sp>
      <p:sp>
        <p:nvSpPr>
          <p:cNvPr id="65562" name="文本框 25"/>
          <p:cNvSpPr txBox="1">
            <a:spLocks noChangeArrowheads="1"/>
          </p:cNvSpPr>
          <p:nvPr/>
        </p:nvSpPr>
        <p:spPr bwMode="auto">
          <a:xfrm>
            <a:off x="9059863" y="7402513"/>
            <a:ext cx="260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—</a:t>
            </a:r>
            <a:endParaRPr lang="zh-CN" altLang="en-US" sz="2800">
              <a:latin typeface="TrebuchetMS"/>
            </a:endParaRPr>
          </a:p>
        </p:txBody>
      </p:sp>
      <p:sp>
        <p:nvSpPr>
          <p:cNvPr id="65563" name="文本框 26"/>
          <p:cNvSpPr txBox="1">
            <a:spLocks noChangeArrowheads="1"/>
          </p:cNvSpPr>
          <p:nvPr/>
        </p:nvSpPr>
        <p:spPr bwMode="auto">
          <a:xfrm>
            <a:off x="10307638" y="2992438"/>
            <a:ext cx="1317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-</a:t>
            </a:r>
            <a:endParaRPr lang="zh-CN" altLang="en-US" sz="2800">
              <a:latin typeface="TrebuchetMS"/>
            </a:endParaRPr>
          </a:p>
        </p:txBody>
      </p:sp>
      <p:sp>
        <p:nvSpPr>
          <p:cNvPr id="65564" name="文本框 27"/>
          <p:cNvSpPr txBox="1">
            <a:spLocks noChangeArrowheads="1"/>
          </p:cNvSpPr>
          <p:nvPr/>
        </p:nvSpPr>
        <p:spPr bwMode="auto">
          <a:xfrm>
            <a:off x="10186988" y="3622675"/>
            <a:ext cx="373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32</a:t>
            </a:r>
            <a:endParaRPr lang="zh-CN" altLang="en-US" sz="2800">
              <a:latin typeface="TrebuchetMS"/>
            </a:endParaRPr>
          </a:p>
        </p:txBody>
      </p:sp>
      <p:sp>
        <p:nvSpPr>
          <p:cNvPr id="65565" name="文本框 28"/>
          <p:cNvSpPr txBox="1">
            <a:spLocks noChangeArrowheads="1"/>
          </p:cNvSpPr>
          <p:nvPr/>
        </p:nvSpPr>
        <p:spPr bwMode="auto">
          <a:xfrm>
            <a:off x="10280650" y="4252913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65566" name="文本框 29"/>
          <p:cNvSpPr txBox="1">
            <a:spLocks noChangeArrowheads="1"/>
          </p:cNvSpPr>
          <p:nvPr/>
        </p:nvSpPr>
        <p:spPr bwMode="auto">
          <a:xfrm>
            <a:off x="10280650" y="4881563"/>
            <a:ext cx="1857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65567" name="文本框 30"/>
          <p:cNvSpPr txBox="1">
            <a:spLocks noChangeArrowheads="1"/>
          </p:cNvSpPr>
          <p:nvPr/>
        </p:nvSpPr>
        <p:spPr bwMode="auto">
          <a:xfrm>
            <a:off x="10280650" y="55118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65568" name="文本框 31"/>
          <p:cNvSpPr txBox="1">
            <a:spLocks noChangeArrowheads="1"/>
          </p:cNvSpPr>
          <p:nvPr/>
        </p:nvSpPr>
        <p:spPr bwMode="auto">
          <a:xfrm>
            <a:off x="10280650" y="6142038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65569" name="文本框 32"/>
          <p:cNvSpPr txBox="1">
            <a:spLocks noChangeArrowheads="1"/>
          </p:cNvSpPr>
          <p:nvPr/>
        </p:nvSpPr>
        <p:spPr bwMode="auto">
          <a:xfrm>
            <a:off x="10280650" y="6772275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65570" name="文本框 33"/>
          <p:cNvSpPr txBox="1">
            <a:spLocks noChangeArrowheads="1"/>
          </p:cNvSpPr>
          <p:nvPr/>
        </p:nvSpPr>
        <p:spPr bwMode="auto">
          <a:xfrm>
            <a:off x="10093325" y="7402513"/>
            <a:ext cx="560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100</a:t>
            </a:r>
            <a:endParaRPr lang="zh-CN" altLang="en-US" sz="2800">
              <a:latin typeface="TrebuchetMS"/>
            </a:endParaRPr>
          </a:p>
        </p:txBody>
      </p:sp>
      <p:sp>
        <p:nvSpPr>
          <p:cNvPr id="65571" name="文本框 34"/>
          <p:cNvSpPr txBox="1">
            <a:spLocks noChangeArrowheads="1"/>
          </p:cNvSpPr>
          <p:nvPr/>
        </p:nvSpPr>
        <p:spPr bwMode="auto">
          <a:xfrm>
            <a:off x="11052175" y="5822950"/>
            <a:ext cx="1874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>
                <a:solidFill>
                  <a:srgbClr val="FF8C42"/>
                </a:solidFill>
                <a:latin typeface="Helvetica" panose="020B0604020202020204" pitchFamily="34" charset="0"/>
              </a:rPr>
              <a:t>+2.46 UAS</a:t>
            </a:r>
            <a:endParaRPr lang="zh-CN" altLang="en-US" sz="3000" b="1">
              <a:solidFill>
                <a:srgbClr val="FF8C42"/>
              </a:solidFill>
              <a:latin typeface="Helvetica" panose="020B0604020202020204" pitchFamily="34" charset="0"/>
            </a:endParaRPr>
          </a:p>
        </p:txBody>
      </p:sp>
      <p:sp>
        <p:nvSpPr>
          <p:cNvPr id="65572" name="文本框 35"/>
          <p:cNvSpPr txBox="1">
            <a:spLocks noChangeArrowheads="1"/>
          </p:cNvSpPr>
          <p:nvPr/>
        </p:nvSpPr>
        <p:spPr bwMode="auto">
          <a:xfrm>
            <a:off x="11074400" y="6280150"/>
            <a:ext cx="18303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>
                <a:solidFill>
                  <a:srgbClr val="FF8C42"/>
                </a:solidFill>
                <a:latin typeface="Helvetica" panose="020B0604020202020204" pitchFamily="34" charset="0"/>
              </a:rPr>
              <a:t>+2.81 LAS</a:t>
            </a:r>
            <a:endParaRPr lang="zh-CN" altLang="en-US" sz="3000" b="1">
              <a:solidFill>
                <a:srgbClr val="FF8C42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文本框 3"/>
          <p:cNvSpPr txBox="1">
            <a:spLocks noChangeArrowheads="1"/>
          </p:cNvSpPr>
          <p:nvPr/>
        </p:nvSpPr>
        <p:spPr bwMode="auto">
          <a:xfrm>
            <a:off x="3525838" y="3454400"/>
            <a:ext cx="59515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</a:rPr>
              <a:t>Use random restarts, grid search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25" name="文本框 4"/>
          <p:cNvSpPr txBox="1">
            <a:spLocks noChangeArrowheads="1"/>
          </p:cNvSpPr>
          <p:nvPr/>
        </p:nvSpPr>
        <p:spPr bwMode="auto">
          <a:xfrm>
            <a:off x="3940175" y="3924300"/>
            <a:ext cx="51244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</a:rPr>
              <a:t>Pick best using holdout data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26" name="文本框 5"/>
          <p:cNvSpPr txBox="1">
            <a:spLocks noChangeArrowheads="1"/>
          </p:cNvSpPr>
          <p:nvPr/>
        </p:nvSpPr>
        <p:spPr bwMode="auto">
          <a:xfrm>
            <a:off x="3830638" y="4864100"/>
            <a:ext cx="53435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6EC292"/>
                </a:solidFill>
                <a:latin typeface="Trebuchet"/>
              </a:rPr>
              <a:t>Tune: WSJ S24 (grid search)</a:t>
            </a:r>
            <a:endParaRPr lang="zh-CN" altLang="en-US" sz="3200" b="1" i="1">
              <a:solidFill>
                <a:srgbClr val="6EC292"/>
              </a:solidFill>
              <a:latin typeface="Trebuchet"/>
            </a:endParaRPr>
          </a:p>
        </p:txBody>
      </p:sp>
      <p:sp>
        <p:nvSpPr>
          <p:cNvPr id="81927" name="文本框 6"/>
          <p:cNvSpPr txBox="1">
            <a:spLocks noChangeArrowheads="1"/>
          </p:cNvSpPr>
          <p:nvPr/>
        </p:nvSpPr>
        <p:spPr bwMode="auto">
          <a:xfrm>
            <a:off x="3767138" y="5334000"/>
            <a:ext cx="54705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75B1F9"/>
                </a:solidFill>
                <a:latin typeface="Trebuchet"/>
              </a:rPr>
              <a:t>Dev: WSJ S22 (development)</a:t>
            </a:r>
            <a:endParaRPr lang="zh-CN" altLang="en-US" sz="3200" b="1" i="1">
              <a:solidFill>
                <a:srgbClr val="75B1F9"/>
              </a:solidFill>
              <a:latin typeface="Trebuchet"/>
            </a:endParaRPr>
          </a:p>
        </p:txBody>
      </p:sp>
      <p:sp>
        <p:nvSpPr>
          <p:cNvPr id="81928" name="文本框 7"/>
          <p:cNvSpPr txBox="1">
            <a:spLocks noChangeArrowheads="1"/>
          </p:cNvSpPr>
          <p:nvPr/>
        </p:nvSpPr>
        <p:spPr bwMode="auto">
          <a:xfrm>
            <a:off x="3787775" y="5803900"/>
            <a:ext cx="54292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E88173"/>
                </a:solidFill>
                <a:latin typeface="Times New Roman" panose="02020603050405020304" pitchFamily="18" charset="0"/>
              </a:rPr>
              <a:t>Test: WSJ S23 (final results)</a:t>
            </a:r>
            <a:endParaRPr lang="zh-CN" altLang="en-US" sz="3200" b="1" i="1">
              <a:solidFill>
                <a:srgbClr val="E8817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84996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4997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84998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5358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[Chen &amp; Manning, 2014]</a:t>
            </a:r>
            <a:endParaRPr lang="zh-CN" altLang="en-US" sz="3200" i="1" dirty="0">
              <a:solidFill>
                <a:srgbClr val="5358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9590" y="4150976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[</a:t>
            </a:r>
            <a:r>
              <a:rPr lang="en-US" altLang="zh-CN" sz="4000" dirty="0" smtClean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EMNLP14]A </a:t>
            </a:r>
            <a:r>
              <a:rPr lang="en-US" altLang="zh-CN" sz="40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Fast and Accurate Dependency </a:t>
            </a:r>
            <a:r>
              <a:rPr lang="en-US" altLang="zh-CN" sz="4000" dirty="0" smtClean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Parser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4000" dirty="0" smtClean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                   using Neural Networks</a:t>
            </a:r>
            <a:endParaRPr lang="zh-CN" altLang="en-US" sz="4000" dirty="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86020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6021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86022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86023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6024" name="文本框 7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87044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7045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87046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87047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7048" name="文本框 7"/>
          <p:cNvSpPr txBox="1">
            <a:spLocks noChangeArrowheads="1"/>
          </p:cNvSpPr>
          <p:nvPr/>
        </p:nvSpPr>
        <p:spPr bwMode="auto">
          <a:xfrm>
            <a:off x="7937500" y="4367213"/>
            <a:ext cx="15017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Adagrad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87049" name="文本框 8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7050" name="文本框 9"/>
          <p:cNvSpPr txBox="1">
            <a:spLocks noChangeArrowheads="1"/>
          </p:cNvSpPr>
          <p:nvPr/>
        </p:nvSpPr>
        <p:spPr bwMode="auto">
          <a:xfrm>
            <a:off x="7542213" y="44323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88068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8069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88070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88071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8072" name="文本框 7"/>
          <p:cNvSpPr txBox="1">
            <a:spLocks noChangeArrowheads="1"/>
          </p:cNvSpPr>
          <p:nvPr/>
        </p:nvSpPr>
        <p:spPr bwMode="auto">
          <a:xfrm>
            <a:off x="7937500" y="4367213"/>
            <a:ext cx="15017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Adagrad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88073" name="文本框 8"/>
          <p:cNvSpPr txBox="1">
            <a:spLocks noChangeArrowheads="1"/>
          </p:cNvSpPr>
          <p:nvPr/>
        </p:nvSpPr>
        <p:spPr bwMode="auto">
          <a:xfrm>
            <a:off x="7937500" y="4837113"/>
            <a:ext cx="14779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Dropout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88074" name="文本框 9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8075" name="文本框 10"/>
          <p:cNvSpPr txBox="1">
            <a:spLocks noChangeArrowheads="1"/>
          </p:cNvSpPr>
          <p:nvPr/>
        </p:nvSpPr>
        <p:spPr bwMode="auto">
          <a:xfrm>
            <a:off x="7542213" y="44323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8076" name="文本框 11"/>
          <p:cNvSpPr txBox="1">
            <a:spLocks noChangeArrowheads="1"/>
          </p:cNvSpPr>
          <p:nvPr/>
        </p:nvSpPr>
        <p:spPr bwMode="auto">
          <a:xfrm>
            <a:off x="7542213" y="49022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89092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093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89094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89095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096" name="文本框 7"/>
          <p:cNvSpPr txBox="1">
            <a:spLocks noChangeArrowheads="1"/>
          </p:cNvSpPr>
          <p:nvPr/>
        </p:nvSpPr>
        <p:spPr bwMode="auto">
          <a:xfrm>
            <a:off x="7937500" y="4367213"/>
            <a:ext cx="15017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Adagrad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89097" name="文本框 8"/>
          <p:cNvSpPr txBox="1">
            <a:spLocks noChangeArrowheads="1"/>
          </p:cNvSpPr>
          <p:nvPr/>
        </p:nvSpPr>
        <p:spPr bwMode="auto">
          <a:xfrm>
            <a:off x="7937500" y="4837113"/>
            <a:ext cx="14779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Dropout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89098" name="文本框 9"/>
          <p:cNvSpPr txBox="1">
            <a:spLocks noChangeArrowheads="1"/>
          </p:cNvSpPr>
          <p:nvPr/>
        </p:nvSpPr>
        <p:spPr bwMode="auto">
          <a:xfrm>
            <a:off x="7937500" y="5307013"/>
            <a:ext cx="38560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SGD with momentum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099" name="文本框 10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100" name="文本框 11"/>
          <p:cNvSpPr txBox="1">
            <a:spLocks noChangeArrowheads="1"/>
          </p:cNvSpPr>
          <p:nvPr/>
        </p:nvSpPr>
        <p:spPr bwMode="auto">
          <a:xfrm>
            <a:off x="7542213" y="44323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101" name="文本框 12"/>
          <p:cNvSpPr txBox="1">
            <a:spLocks noChangeArrowheads="1"/>
          </p:cNvSpPr>
          <p:nvPr/>
        </p:nvSpPr>
        <p:spPr bwMode="auto">
          <a:xfrm>
            <a:off x="7542213" y="49022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89102" name="文本框 13"/>
          <p:cNvSpPr txBox="1">
            <a:spLocks noChangeArrowheads="1"/>
          </p:cNvSpPr>
          <p:nvPr/>
        </p:nvSpPr>
        <p:spPr bwMode="auto">
          <a:xfrm>
            <a:off x="7542213" y="53721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90116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17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90118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90119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0" name="文本框 7"/>
          <p:cNvSpPr txBox="1">
            <a:spLocks noChangeArrowheads="1"/>
          </p:cNvSpPr>
          <p:nvPr/>
        </p:nvSpPr>
        <p:spPr bwMode="auto">
          <a:xfrm>
            <a:off x="7937500" y="4367213"/>
            <a:ext cx="15017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Adagrad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90121" name="文本框 8"/>
          <p:cNvSpPr txBox="1">
            <a:spLocks noChangeArrowheads="1"/>
          </p:cNvSpPr>
          <p:nvPr/>
        </p:nvSpPr>
        <p:spPr bwMode="auto">
          <a:xfrm>
            <a:off x="7937500" y="4837113"/>
            <a:ext cx="14779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Dropout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90122" name="文本框 9"/>
          <p:cNvSpPr txBox="1">
            <a:spLocks noChangeArrowheads="1"/>
          </p:cNvSpPr>
          <p:nvPr/>
        </p:nvSpPr>
        <p:spPr bwMode="auto">
          <a:xfrm>
            <a:off x="7937500" y="5307013"/>
            <a:ext cx="38560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SGD with momentum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3" name="文本框 10"/>
          <p:cNvSpPr txBox="1">
            <a:spLocks noChangeArrowheads="1"/>
          </p:cNvSpPr>
          <p:nvPr/>
        </p:nvSpPr>
        <p:spPr bwMode="auto">
          <a:xfrm>
            <a:off x="7937500" y="5776913"/>
            <a:ext cx="35067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53585F"/>
                </a:solidFill>
                <a:latin typeface="TrebuchetMS"/>
              </a:rPr>
              <a:t>Fixed learning rate</a:t>
            </a:r>
            <a:endParaRPr lang="zh-CN" altLang="en-US" sz="3200" i="1" dirty="0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4" name="文本框 11"/>
          <p:cNvSpPr txBox="1">
            <a:spLocks noChangeArrowheads="1"/>
          </p:cNvSpPr>
          <p:nvPr/>
        </p:nvSpPr>
        <p:spPr bwMode="auto">
          <a:xfrm>
            <a:off x="7937500" y="6246813"/>
            <a:ext cx="15970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schedule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5" name="文本框 12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6" name="文本框 13"/>
          <p:cNvSpPr txBox="1">
            <a:spLocks noChangeArrowheads="1"/>
          </p:cNvSpPr>
          <p:nvPr/>
        </p:nvSpPr>
        <p:spPr bwMode="auto">
          <a:xfrm>
            <a:off x="7542213" y="44323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7" name="文本框 14"/>
          <p:cNvSpPr txBox="1">
            <a:spLocks noChangeArrowheads="1"/>
          </p:cNvSpPr>
          <p:nvPr/>
        </p:nvSpPr>
        <p:spPr bwMode="auto">
          <a:xfrm>
            <a:off x="7542213" y="49022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8" name="文本框 15"/>
          <p:cNvSpPr txBox="1">
            <a:spLocks noChangeArrowheads="1"/>
          </p:cNvSpPr>
          <p:nvPr/>
        </p:nvSpPr>
        <p:spPr bwMode="auto">
          <a:xfrm>
            <a:off x="7542213" y="53721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0129" name="文本框 16"/>
          <p:cNvSpPr txBox="1">
            <a:spLocks noChangeArrowheads="1"/>
          </p:cNvSpPr>
          <p:nvPr/>
        </p:nvSpPr>
        <p:spPr bwMode="auto">
          <a:xfrm>
            <a:off x="7542213" y="58420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文本框 2"/>
          <p:cNvSpPr txBox="1">
            <a:spLocks noChangeArrowheads="1"/>
          </p:cNvSpPr>
          <p:nvPr/>
        </p:nvSpPr>
        <p:spPr bwMode="auto">
          <a:xfrm>
            <a:off x="6156325" y="1038225"/>
            <a:ext cx="4200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53585F"/>
                </a:solidFill>
                <a:latin typeface="Trebuchet"/>
              </a:rPr>
              <a:t>Lessons learned:</a:t>
            </a:r>
            <a:endParaRPr lang="zh-CN" altLang="en-US" sz="4200" b="1" i="1">
              <a:solidFill>
                <a:srgbClr val="53585F"/>
              </a:solidFill>
              <a:latin typeface="Trebuchet"/>
            </a:endParaRPr>
          </a:p>
        </p:txBody>
      </p:sp>
      <p:sp>
        <p:nvSpPr>
          <p:cNvPr id="91140" name="文本框 3"/>
          <p:cNvSpPr txBox="1">
            <a:spLocks noChangeArrowheads="1"/>
          </p:cNvSpPr>
          <p:nvPr/>
        </p:nvSpPr>
        <p:spPr bwMode="auto">
          <a:xfrm>
            <a:off x="7542213" y="25527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41" name="文本框 4"/>
          <p:cNvSpPr txBox="1">
            <a:spLocks noChangeArrowheads="1"/>
          </p:cNvSpPr>
          <p:nvPr/>
        </p:nvSpPr>
        <p:spPr bwMode="auto">
          <a:xfrm>
            <a:off x="7937500" y="2487613"/>
            <a:ext cx="4292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Deeper, bigger network</a:t>
            </a:r>
            <a:r>
              <a:rPr lang="en-US" altLang="zh-CN" sz="3200">
                <a:solidFill>
                  <a:srgbClr val="53585F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53585F"/>
              </a:solidFill>
              <a:latin typeface="LucidaGrande"/>
            </a:endParaRPr>
          </a:p>
        </p:txBody>
      </p:sp>
      <p:sp>
        <p:nvSpPr>
          <p:cNvPr id="91142" name="文本框 5"/>
          <p:cNvSpPr txBox="1">
            <a:spLocks noChangeArrowheads="1"/>
          </p:cNvSpPr>
          <p:nvPr/>
        </p:nvSpPr>
        <p:spPr bwMode="auto">
          <a:xfrm>
            <a:off x="7937500" y="2957513"/>
            <a:ext cx="4305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75B1F9"/>
                </a:solidFill>
                <a:latin typeface="TrebuchetMS"/>
              </a:rPr>
              <a:t>2048x2048 hidden units</a:t>
            </a:r>
            <a:r>
              <a:rPr lang="en-US" altLang="zh-CN" sz="3200">
                <a:solidFill>
                  <a:srgbClr val="75B1F9"/>
                </a:solidFill>
                <a:latin typeface="LucidaGrande"/>
              </a:rPr>
              <a:t> </a:t>
            </a:r>
            <a:endParaRPr lang="zh-CN" altLang="en-US" sz="3200">
              <a:solidFill>
                <a:srgbClr val="75B1F9"/>
              </a:solidFill>
              <a:latin typeface="LucidaGrande"/>
            </a:endParaRPr>
          </a:p>
        </p:txBody>
      </p:sp>
      <p:sp>
        <p:nvSpPr>
          <p:cNvPr id="91143" name="文本框 6"/>
          <p:cNvSpPr txBox="1">
            <a:spLocks noChangeArrowheads="1"/>
          </p:cNvSpPr>
          <p:nvPr/>
        </p:nvSpPr>
        <p:spPr bwMode="auto">
          <a:xfrm>
            <a:off x="7937500" y="3897313"/>
            <a:ext cx="22955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ReLU (</a:t>
            </a:r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cubic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44" name="文本框 7"/>
          <p:cNvSpPr txBox="1">
            <a:spLocks noChangeArrowheads="1"/>
          </p:cNvSpPr>
          <p:nvPr/>
        </p:nvSpPr>
        <p:spPr bwMode="auto">
          <a:xfrm>
            <a:off x="7937500" y="4367213"/>
            <a:ext cx="15017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Adagrad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91145" name="文本框 8"/>
          <p:cNvSpPr txBox="1">
            <a:spLocks noChangeArrowheads="1"/>
          </p:cNvSpPr>
          <p:nvPr/>
        </p:nvSpPr>
        <p:spPr bwMode="auto">
          <a:xfrm>
            <a:off x="7937500" y="4837113"/>
            <a:ext cx="14779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Dropout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91146" name="文本框 9"/>
          <p:cNvSpPr txBox="1">
            <a:spLocks noChangeArrowheads="1"/>
          </p:cNvSpPr>
          <p:nvPr/>
        </p:nvSpPr>
        <p:spPr bwMode="auto">
          <a:xfrm>
            <a:off x="7937500" y="5307013"/>
            <a:ext cx="38560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SGD with momentum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47" name="文本框 10"/>
          <p:cNvSpPr txBox="1">
            <a:spLocks noChangeArrowheads="1"/>
          </p:cNvSpPr>
          <p:nvPr/>
        </p:nvSpPr>
        <p:spPr bwMode="auto">
          <a:xfrm>
            <a:off x="7937500" y="5776913"/>
            <a:ext cx="35067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Fixed learning rate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48" name="文本框 11"/>
          <p:cNvSpPr txBox="1">
            <a:spLocks noChangeArrowheads="1"/>
          </p:cNvSpPr>
          <p:nvPr/>
        </p:nvSpPr>
        <p:spPr bwMode="auto">
          <a:xfrm>
            <a:off x="7937500" y="6246813"/>
            <a:ext cx="15970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schedule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49" name="文本框 12"/>
          <p:cNvSpPr txBox="1">
            <a:spLocks noChangeArrowheads="1"/>
          </p:cNvSpPr>
          <p:nvPr/>
        </p:nvSpPr>
        <p:spPr bwMode="auto">
          <a:xfrm>
            <a:off x="7937500" y="6716713"/>
            <a:ext cx="26717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Initialize word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0" name="文本框 13"/>
          <p:cNvSpPr txBox="1">
            <a:spLocks noChangeArrowheads="1"/>
          </p:cNvSpPr>
          <p:nvPr/>
        </p:nvSpPr>
        <p:spPr bwMode="auto">
          <a:xfrm>
            <a:off x="7937500" y="7186613"/>
            <a:ext cx="43227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embeddings (word2vec)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1" name="文本框 14"/>
          <p:cNvSpPr txBox="1">
            <a:spLocks noChangeArrowheads="1"/>
          </p:cNvSpPr>
          <p:nvPr/>
        </p:nvSpPr>
        <p:spPr bwMode="auto">
          <a:xfrm>
            <a:off x="7542213" y="39624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2" name="文本框 15"/>
          <p:cNvSpPr txBox="1">
            <a:spLocks noChangeArrowheads="1"/>
          </p:cNvSpPr>
          <p:nvPr/>
        </p:nvSpPr>
        <p:spPr bwMode="auto">
          <a:xfrm>
            <a:off x="7542213" y="44323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3" name="文本框 16"/>
          <p:cNvSpPr txBox="1">
            <a:spLocks noChangeArrowheads="1"/>
          </p:cNvSpPr>
          <p:nvPr/>
        </p:nvSpPr>
        <p:spPr bwMode="auto">
          <a:xfrm>
            <a:off x="7542213" y="49022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4" name="文本框 17"/>
          <p:cNvSpPr txBox="1">
            <a:spLocks noChangeArrowheads="1"/>
          </p:cNvSpPr>
          <p:nvPr/>
        </p:nvSpPr>
        <p:spPr bwMode="auto">
          <a:xfrm>
            <a:off x="7542213" y="53721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5" name="文本框 18"/>
          <p:cNvSpPr txBox="1">
            <a:spLocks noChangeArrowheads="1"/>
          </p:cNvSpPr>
          <p:nvPr/>
        </p:nvSpPr>
        <p:spPr bwMode="auto">
          <a:xfrm>
            <a:off x="7542213" y="58420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91156" name="文本框 19"/>
          <p:cNvSpPr txBox="1">
            <a:spLocks noChangeArrowheads="1"/>
          </p:cNvSpPr>
          <p:nvPr/>
        </p:nvSpPr>
        <p:spPr bwMode="auto">
          <a:xfrm>
            <a:off x="7542213" y="6781800"/>
            <a:ext cx="1127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文本框 2"/>
          <p:cNvSpPr txBox="1">
            <a:spLocks noChangeArrowheads="1"/>
          </p:cNvSpPr>
          <p:nvPr/>
        </p:nvSpPr>
        <p:spPr bwMode="auto">
          <a:xfrm>
            <a:off x="5583238" y="668338"/>
            <a:ext cx="183832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>
                <a:latin typeface="Times New Roman" panose="02020603050405020304" pitchFamily="18" charset="0"/>
              </a:rPr>
              <a:t>Outline</a:t>
            </a:r>
            <a:endParaRPr lang="zh-CN" altLang="en-US" sz="4200" b="1">
              <a:latin typeface="Times New Roman" panose="02020603050405020304" pitchFamily="18" charset="0"/>
            </a:endParaRPr>
          </a:p>
        </p:txBody>
      </p:sp>
      <p:sp>
        <p:nvSpPr>
          <p:cNvPr id="92164" name="文本框 3"/>
          <p:cNvSpPr txBox="1">
            <a:spLocks noChangeArrowheads="1"/>
          </p:cNvSpPr>
          <p:nvPr/>
        </p:nvSpPr>
        <p:spPr bwMode="auto">
          <a:xfrm>
            <a:off x="3521075" y="1833563"/>
            <a:ext cx="1228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Method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65" name="文本框 4"/>
          <p:cNvSpPr txBox="1">
            <a:spLocks noChangeArrowheads="1"/>
          </p:cNvSpPr>
          <p:nvPr/>
        </p:nvSpPr>
        <p:spPr bwMode="auto">
          <a:xfrm>
            <a:off x="1517650" y="2362200"/>
            <a:ext cx="52339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Baseline (Chen &amp; Manning, 2014)</a:t>
            </a:r>
            <a:endParaRPr lang="zh-CN" altLang="en-US" sz="2800">
              <a:latin typeface="TrebuchetMS"/>
            </a:endParaRPr>
          </a:p>
        </p:txBody>
      </p:sp>
      <p:sp>
        <p:nvSpPr>
          <p:cNvPr id="92166" name="文本框 5"/>
          <p:cNvSpPr txBox="1">
            <a:spLocks noChangeArrowheads="1"/>
          </p:cNvSpPr>
          <p:nvPr/>
        </p:nvSpPr>
        <p:spPr bwMode="auto">
          <a:xfrm>
            <a:off x="1539875" y="2992438"/>
            <a:ext cx="51911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3rd-order Graph-based (ZM2014)</a:t>
            </a:r>
            <a:endParaRPr lang="zh-CN" altLang="en-US" sz="2800">
              <a:latin typeface="TrebuchetMS"/>
            </a:endParaRPr>
          </a:p>
        </p:txBody>
      </p:sp>
      <p:sp>
        <p:nvSpPr>
          <p:cNvPr id="92167" name="文本框 6"/>
          <p:cNvSpPr txBox="1">
            <a:spLocks noChangeArrowheads="1"/>
          </p:cNvSpPr>
          <p:nvPr/>
        </p:nvSpPr>
        <p:spPr bwMode="auto">
          <a:xfrm>
            <a:off x="1509713" y="3622675"/>
            <a:ext cx="52530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Transition-based Linear (ZN2011)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92168" name="文本框 7"/>
          <p:cNvSpPr txBox="1">
            <a:spLocks noChangeArrowheads="1"/>
          </p:cNvSpPr>
          <p:nvPr/>
        </p:nvSpPr>
        <p:spPr bwMode="auto">
          <a:xfrm>
            <a:off x="2719388" y="4252913"/>
            <a:ext cx="283051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(Better SGD)</a:t>
            </a:r>
            <a:endParaRPr lang="zh-CN" altLang="en-US" sz="2800">
              <a:latin typeface="TrebuchetMS"/>
            </a:endParaRPr>
          </a:p>
        </p:txBody>
      </p:sp>
      <p:sp>
        <p:nvSpPr>
          <p:cNvPr id="92169" name="文本框 8"/>
          <p:cNvSpPr txBox="1">
            <a:spLocks noChangeArrowheads="1"/>
          </p:cNvSpPr>
          <p:nvPr/>
        </p:nvSpPr>
        <p:spPr bwMode="auto">
          <a:xfrm>
            <a:off x="2319338" y="4881563"/>
            <a:ext cx="36322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(Deeper network)</a:t>
            </a:r>
            <a:endParaRPr lang="zh-CN" altLang="en-US" sz="2800">
              <a:latin typeface="TrebuchetMS"/>
            </a:endParaRPr>
          </a:p>
        </p:txBody>
      </p:sp>
      <p:sp>
        <p:nvSpPr>
          <p:cNvPr id="92170" name="文本框 9"/>
          <p:cNvSpPr txBox="1">
            <a:spLocks noChangeArrowheads="1"/>
          </p:cNvSpPr>
          <p:nvPr/>
        </p:nvSpPr>
        <p:spPr bwMode="auto">
          <a:xfrm>
            <a:off x="2644775" y="5511800"/>
            <a:ext cx="2979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(Perceptron)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71" name="文本框 10"/>
          <p:cNvSpPr txBox="1">
            <a:spLocks noChangeArrowheads="1"/>
          </p:cNvSpPr>
          <p:nvPr/>
        </p:nvSpPr>
        <p:spPr bwMode="auto">
          <a:xfrm>
            <a:off x="2101850" y="6142038"/>
            <a:ext cx="40655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(+Semi-supervised)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72" name="文本框 11"/>
          <p:cNvSpPr txBox="1">
            <a:spLocks noChangeArrowheads="1"/>
          </p:cNvSpPr>
          <p:nvPr/>
        </p:nvSpPr>
        <p:spPr bwMode="auto">
          <a:xfrm>
            <a:off x="2108200" y="6772275"/>
            <a:ext cx="40528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S-LSTM (Dyer et al.,2015)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92173" name="文本框 12"/>
          <p:cNvSpPr txBox="1">
            <a:spLocks noChangeArrowheads="1"/>
          </p:cNvSpPr>
          <p:nvPr/>
        </p:nvSpPr>
        <p:spPr bwMode="auto">
          <a:xfrm>
            <a:off x="1395413" y="7402513"/>
            <a:ext cx="5476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Contrastive NN (Zhou et al., 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92174" name="文本框 13"/>
          <p:cNvSpPr txBox="1">
            <a:spLocks noChangeArrowheads="1"/>
          </p:cNvSpPr>
          <p:nvPr/>
        </p:nvSpPr>
        <p:spPr bwMode="auto">
          <a:xfrm>
            <a:off x="8428038" y="1289050"/>
            <a:ext cx="14684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rebuchetMS"/>
              </a:rPr>
              <a:t>WSJ §23</a:t>
            </a:r>
            <a:endParaRPr lang="zh-CN" altLang="en-US" sz="3200">
              <a:latin typeface="TrebuchetMS"/>
            </a:endParaRPr>
          </a:p>
        </p:txBody>
      </p:sp>
      <p:sp>
        <p:nvSpPr>
          <p:cNvPr id="92175" name="文本框 14"/>
          <p:cNvSpPr txBox="1">
            <a:spLocks noChangeArrowheads="1"/>
          </p:cNvSpPr>
          <p:nvPr/>
        </p:nvSpPr>
        <p:spPr bwMode="auto">
          <a:xfrm>
            <a:off x="7715250" y="1833563"/>
            <a:ext cx="31130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UAS   LAS   Beam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76" name="文本框 15"/>
          <p:cNvSpPr txBox="1">
            <a:spLocks noChangeArrowheads="1"/>
          </p:cNvSpPr>
          <p:nvPr/>
        </p:nvSpPr>
        <p:spPr bwMode="auto">
          <a:xfrm>
            <a:off x="7600950" y="2362200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91.80 89.60</a:t>
            </a:r>
            <a:endParaRPr lang="zh-CN" altLang="en-US" sz="2800">
              <a:latin typeface="TrebuchetMS"/>
            </a:endParaRPr>
          </a:p>
        </p:txBody>
      </p:sp>
      <p:sp>
        <p:nvSpPr>
          <p:cNvPr id="92177" name="文本框 16"/>
          <p:cNvSpPr txBox="1">
            <a:spLocks noChangeArrowheads="1"/>
          </p:cNvSpPr>
          <p:nvPr/>
        </p:nvSpPr>
        <p:spPr bwMode="auto">
          <a:xfrm>
            <a:off x="10280650" y="23622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92178" name="文本框 17"/>
          <p:cNvSpPr txBox="1">
            <a:spLocks noChangeArrowheads="1"/>
          </p:cNvSpPr>
          <p:nvPr/>
        </p:nvSpPr>
        <p:spPr bwMode="auto">
          <a:xfrm>
            <a:off x="7600950" y="2992438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93.22 91.02</a:t>
            </a:r>
            <a:endParaRPr lang="zh-CN" altLang="en-US" sz="2800">
              <a:latin typeface="TrebuchetMS"/>
            </a:endParaRPr>
          </a:p>
        </p:txBody>
      </p:sp>
      <p:sp>
        <p:nvSpPr>
          <p:cNvPr id="92179" name="文本框 18"/>
          <p:cNvSpPr txBox="1">
            <a:spLocks noChangeArrowheads="1"/>
          </p:cNvSpPr>
          <p:nvPr/>
        </p:nvSpPr>
        <p:spPr bwMode="auto">
          <a:xfrm>
            <a:off x="7600950" y="36226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93.00 90.95</a:t>
            </a:r>
            <a:endParaRPr lang="zh-CN" altLang="en-US" sz="2800">
              <a:latin typeface="TrebuchetMS"/>
            </a:endParaRPr>
          </a:p>
        </p:txBody>
      </p:sp>
      <p:sp>
        <p:nvSpPr>
          <p:cNvPr id="92180" name="文本框 19"/>
          <p:cNvSpPr txBox="1">
            <a:spLocks noChangeArrowheads="1"/>
          </p:cNvSpPr>
          <p:nvPr/>
        </p:nvSpPr>
        <p:spPr bwMode="auto">
          <a:xfrm>
            <a:off x="7600950" y="4252913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92.58 90.54</a:t>
            </a:r>
            <a:endParaRPr lang="zh-CN" altLang="en-US" sz="2800">
              <a:latin typeface="TrebuchetMS"/>
            </a:endParaRPr>
          </a:p>
        </p:txBody>
      </p:sp>
      <p:sp>
        <p:nvSpPr>
          <p:cNvPr id="92181" name="文本框 20"/>
          <p:cNvSpPr txBox="1">
            <a:spLocks noChangeArrowheads="1"/>
          </p:cNvSpPr>
          <p:nvPr/>
        </p:nvSpPr>
        <p:spPr bwMode="auto">
          <a:xfrm>
            <a:off x="7600950" y="4881563"/>
            <a:ext cx="20272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93.19 91.18</a:t>
            </a:r>
            <a:endParaRPr lang="zh-CN" altLang="en-US" sz="2800">
              <a:latin typeface="TrebuchetMS"/>
            </a:endParaRPr>
          </a:p>
        </p:txBody>
      </p:sp>
      <p:sp>
        <p:nvSpPr>
          <p:cNvPr id="92182" name="文本框 21"/>
          <p:cNvSpPr txBox="1">
            <a:spLocks noChangeArrowheads="1"/>
          </p:cNvSpPr>
          <p:nvPr/>
        </p:nvSpPr>
        <p:spPr bwMode="auto">
          <a:xfrm>
            <a:off x="7558088" y="5511800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93.99 92.05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83" name="文本框 22"/>
          <p:cNvSpPr txBox="1">
            <a:spLocks noChangeArrowheads="1"/>
          </p:cNvSpPr>
          <p:nvPr/>
        </p:nvSpPr>
        <p:spPr bwMode="auto">
          <a:xfrm>
            <a:off x="7558088" y="6142038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94.26 92.41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92184" name="文本框 23"/>
          <p:cNvSpPr txBox="1">
            <a:spLocks noChangeArrowheads="1"/>
          </p:cNvSpPr>
          <p:nvPr/>
        </p:nvSpPr>
        <p:spPr bwMode="auto">
          <a:xfrm>
            <a:off x="7600950" y="67722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93.20 90.90</a:t>
            </a:r>
            <a:endParaRPr lang="zh-CN" altLang="en-US" sz="2800">
              <a:latin typeface="TrebuchetMS"/>
            </a:endParaRPr>
          </a:p>
        </p:txBody>
      </p:sp>
      <p:sp>
        <p:nvSpPr>
          <p:cNvPr id="92185" name="文本框 24"/>
          <p:cNvSpPr txBox="1">
            <a:spLocks noChangeArrowheads="1"/>
          </p:cNvSpPr>
          <p:nvPr/>
        </p:nvSpPr>
        <p:spPr bwMode="auto">
          <a:xfrm>
            <a:off x="7600950" y="7402513"/>
            <a:ext cx="8763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92.83</a:t>
            </a:r>
            <a:endParaRPr lang="zh-CN" altLang="en-US" sz="2800">
              <a:latin typeface="TrebuchetMS"/>
            </a:endParaRPr>
          </a:p>
        </p:txBody>
      </p:sp>
      <p:sp>
        <p:nvSpPr>
          <p:cNvPr id="92186" name="文本框 25"/>
          <p:cNvSpPr txBox="1">
            <a:spLocks noChangeArrowheads="1"/>
          </p:cNvSpPr>
          <p:nvPr/>
        </p:nvSpPr>
        <p:spPr bwMode="auto">
          <a:xfrm>
            <a:off x="9059863" y="7402513"/>
            <a:ext cx="260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—</a:t>
            </a:r>
            <a:endParaRPr lang="zh-CN" altLang="en-US" sz="2800">
              <a:latin typeface="TrebuchetMS"/>
            </a:endParaRPr>
          </a:p>
        </p:txBody>
      </p:sp>
      <p:sp>
        <p:nvSpPr>
          <p:cNvPr id="92187" name="文本框 26"/>
          <p:cNvSpPr txBox="1">
            <a:spLocks noChangeArrowheads="1"/>
          </p:cNvSpPr>
          <p:nvPr/>
        </p:nvSpPr>
        <p:spPr bwMode="auto">
          <a:xfrm>
            <a:off x="10307638" y="2992438"/>
            <a:ext cx="1317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-</a:t>
            </a:r>
            <a:endParaRPr lang="zh-CN" altLang="en-US" sz="2800">
              <a:latin typeface="TrebuchetMS"/>
            </a:endParaRPr>
          </a:p>
        </p:txBody>
      </p:sp>
      <p:sp>
        <p:nvSpPr>
          <p:cNvPr id="92188" name="文本框 27"/>
          <p:cNvSpPr txBox="1">
            <a:spLocks noChangeArrowheads="1"/>
          </p:cNvSpPr>
          <p:nvPr/>
        </p:nvSpPr>
        <p:spPr bwMode="auto">
          <a:xfrm>
            <a:off x="10186988" y="3622675"/>
            <a:ext cx="373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32</a:t>
            </a:r>
            <a:endParaRPr lang="zh-CN" altLang="en-US" sz="2800">
              <a:latin typeface="TrebuchetMS"/>
            </a:endParaRPr>
          </a:p>
        </p:txBody>
      </p:sp>
      <p:sp>
        <p:nvSpPr>
          <p:cNvPr id="92189" name="文本框 28"/>
          <p:cNvSpPr txBox="1">
            <a:spLocks noChangeArrowheads="1"/>
          </p:cNvSpPr>
          <p:nvPr/>
        </p:nvSpPr>
        <p:spPr bwMode="auto">
          <a:xfrm>
            <a:off x="10280650" y="4252913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92190" name="文本框 29"/>
          <p:cNvSpPr txBox="1">
            <a:spLocks noChangeArrowheads="1"/>
          </p:cNvSpPr>
          <p:nvPr/>
        </p:nvSpPr>
        <p:spPr bwMode="auto">
          <a:xfrm>
            <a:off x="10280650" y="4881563"/>
            <a:ext cx="1857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92191" name="文本框 30"/>
          <p:cNvSpPr txBox="1">
            <a:spLocks noChangeArrowheads="1"/>
          </p:cNvSpPr>
          <p:nvPr/>
        </p:nvSpPr>
        <p:spPr bwMode="auto">
          <a:xfrm>
            <a:off x="10280650" y="55118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92192" name="文本框 31"/>
          <p:cNvSpPr txBox="1">
            <a:spLocks noChangeArrowheads="1"/>
          </p:cNvSpPr>
          <p:nvPr/>
        </p:nvSpPr>
        <p:spPr bwMode="auto">
          <a:xfrm>
            <a:off x="10280650" y="6142038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92193" name="文本框 32"/>
          <p:cNvSpPr txBox="1">
            <a:spLocks noChangeArrowheads="1"/>
          </p:cNvSpPr>
          <p:nvPr/>
        </p:nvSpPr>
        <p:spPr bwMode="auto">
          <a:xfrm>
            <a:off x="10280650" y="6772275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92194" name="文本框 33"/>
          <p:cNvSpPr txBox="1">
            <a:spLocks noChangeArrowheads="1"/>
          </p:cNvSpPr>
          <p:nvPr/>
        </p:nvSpPr>
        <p:spPr bwMode="auto">
          <a:xfrm>
            <a:off x="10093325" y="7402513"/>
            <a:ext cx="560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100</a:t>
            </a:r>
            <a:endParaRPr lang="zh-CN" altLang="en-US" sz="2800">
              <a:latin typeface="TrebuchetMS"/>
            </a:endParaRPr>
          </a:p>
        </p:txBody>
      </p:sp>
      <p:sp>
        <p:nvSpPr>
          <p:cNvPr id="92195" name="文本框 34"/>
          <p:cNvSpPr txBox="1">
            <a:spLocks noChangeArrowheads="1"/>
          </p:cNvSpPr>
          <p:nvPr/>
        </p:nvSpPr>
        <p:spPr bwMode="auto">
          <a:xfrm>
            <a:off x="1050925" y="4483100"/>
            <a:ext cx="2682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1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52513" y="5470525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2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2513" y="6089650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3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605186" y="4392515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>
                <a:solidFill>
                  <a:srgbClr val="75B1F9"/>
                </a:solidFill>
                <a:latin typeface="Times New Roman" panose="02020603050405020304" pitchFamily="18" charset="0"/>
                <a:ea typeface="+mn-ea"/>
              </a:rPr>
              <a:t>…</a:t>
            </a:r>
            <a:endParaRPr lang="zh-CN" altLang="en-US" sz="3600" b="1">
              <a:solidFill>
                <a:srgbClr val="75B1F9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 dirty="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 dirty="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</a:t>
            </a:r>
            <a:r>
              <a:rPr lang="en-US" altLang="zh-CN" sz="3200" dirty="0" err="1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det</a:t>
            </a: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”</a:t>
            </a:r>
            <a:endParaRPr lang="zh-CN" altLang="en-US" sz="3200" dirty="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 dirty="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 dirty="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43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605186" y="4392515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>
                <a:solidFill>
                  <a:srgbClr val="75B1F9"/>
                </a:solidFill>
                <a:latin typeface="Times New Roman" panose="02020603050405020304" pitchFamily="18" charset="0"/>
                <a:ea typeface="+mn-ea"/>
              </a:rPr>
              <a:t>…</a:t>
            </a:r>
            <a:endParaRPr lang="zh-CN" altLang="en-US" sz="3600" b="1">
              <a:solidFill>
                <a:srgbClr val="75B1F9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5186" y="6929285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>
                <a:solidFill>
                  <a:srgbClr val="75B1F9"/>
                </a:solidFill>
                <a:latin typeface="Times New Roman" panose="02020603050405020304" pitchFamily="18" charset="0"/>
                <a:ea typeface="+mn-ea"/>
              </a:rPr>
              <a:t>…</a:t>
            </a:r>
            <a:endParaRPr lang="zh-CN" altLang="en-US" sz="3600" b="1">
              <a:solidFill>
                <a:srgbClr val="75B1F9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文本框 3"/>
          <p:cNvSpPr txBox="1">
            <a:spLocks noChangeArrowheads="1"/>
          </p:cNvSpPr>
          <p:nvPr/>
        </p:nvSpPr>
        <p:spPr bwMode="auto">
          <a:xfrm>
            <a:off x="5295900" y="396875"/>
            <a:ext cx="20415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6BB6B"/>
                </a:solidFill>
                <a:latin typeface="Trebuchet"/>
              </a:rPr>
              <a:t>Structured</a:t>
            </a:r>
            <a:endParaRPr lang="zh-CN" altLang="en-US" sz="3200" b="1" i="1">
              <a:solidFill>
                <a:srgbClr val="D6BB6B"/>
              </a:solidFill>
              <a:latin typeface="Trebuche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4934" y="4440555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75B1F9"/>
                </a:solidFill>
                <a:latin typeface="TrebuchetMS"/>
                <a:ea typeface="+mn-ea"/>
              </a:rPr>
              <a:t>…</a:t>
            </a:r>
            <a:endParaRPr lang="zh-CN" altLang="en-US" sz="3600" b="1" dirty="0">
              <a:solidFill>
                <a:srgbClr val="75B1F9"/>
              </a:solidFill>
              <a:latin typeface="TrebuchetMS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92320" y="6929284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75B1F9"/>
                </a:solidFill>
                <a:latin typeface="TrebuchetMS"/>
                <a:ea typeface="+mn-ea"/>
              </a:rPr>
              <a:t>…</a:t>
            </a:r>
            <a:endParaRPr lang="zh-CN" altLang="en-US" sz="3600" b="1" dirty="0">
              <a:solidFill>
                <a:srgbClr val="75B1F9"/>
              </a:solidFill>
              <a:latin typeface="TrebuchetMS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4" y="717770"/>
            <a:ext cx="2159542" cy="622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68" y="780357"/>
            <a:ext cx="9753434" cy="81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47" y="1803397"/>
            <a:ext cx="2238095" cy="5047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1547" y="2541895"/>
            <a:ext cx="9966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There is a one-to-one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mapping between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configurations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 decision sequences</a:t>
            </a:r>
            <a:r>
              <a:rPr lang="en-US" altLang="zh-CN" i="1" dirty="0"/>
              <a:t> </a:t>
            </a:r>
            <a:r>
              <a:rPr lang="en-US" altLang="zh-CN" i="1" dirty="0" smtClean="0"/>
              <a:t>                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any integer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 1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71" y="2903157"/>
            <a:ext cx="1539627" cy="4819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1547" y="3730521"/>
            <a:ext cx="996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 sentence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define GEN(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to be the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of parse trees for x. </a:t>
            </a:r>
            <a:b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1547" y="4504204"/>
            <a:ext cx="1080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Each y     GEN(x) is a sequence of decisions               for some integer m.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94" y="4576599"/>
            <a:ext cx="366053" cy="371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890" y="4569304"/>
            <a:ext cx="1326825" cy="386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547" y="5335201"/>
            <a:ext cx="8663389" cy="20682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03581" y="266335"/>
            <a:ext cx="5119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Perceptron Layer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98885" y="272375"/>
            <a:ext cx="7607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Back-propagation training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590" y="2852990"/>
            <a:ext cx="8247619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698885" y="272375"/>
            <a:ext cx="7607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Back-propagation training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25" y="2131118"/>
            <a:ext cx="9407550" cy="45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文本框 2"/>
          <p:cNvSpPr txBox="1">
            <a:spLocks noChangeArrowheads="1"/>
          </p:cNvSpPr>
          <p:nvPr/>
        </p:nvSpPr>
        <p:spPr bwMode="auto">
          <a:xfrm>
            <a:off x="2330450" y="722313"/>
            <a:ext cx="83439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</a:rPr>
              <a:t>Structured vs. non-structured training:</a:t>
            </a:r>
            <a:endParaRPr lang="zh-CN" altLang="en-US" sz="3600" b="1">
              <a:latin typeface="Times New Roman" panose="02020603050405020304" pitchFamily="18" charset="0"/>
            </a:endParaRPr>
          </a:p>
        </p:txBody>
      </p:sp>
      <p:sp>
        <p:nvSpPr>
          <p:cNvPr id="116740" name="文本框 3"/>
          <p:cNvSpPr txBox="1">
            <a:spLocks noChangeArrowheads="1"/>
          </p:cNvSpPr>
          <p:nvPr/>
        </p:nvSpPr>
        <p:spPr bwMode="auto">
          <a:xfrm>
            <a:off x="4305300" y="1976438"/>
            <a:ext cx="12017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latin typeface="TrebuchetMS"/>
              </a:rPr>
              <a:t>WSJ S22</a:t>
            </a:r>
            <a:endParaRPr lang="zh-CN" altLang="en-US" sz="2600">
              <a:latin typeface="TrebuchetMS"/>
            </a:endParaRPr>
          </a:p>
        </p:txBody>
      </p:sp>
      <p:sp>
        <p:nvSpPr>
          <p:cNvPr id="116741" name="文本框 4"/>
          <p:cNvSpPr txBox="1">
            <a:spLocks noChangeArrowheads="1"/>
          </p:cNvSpPr>
          <p:nvPr/>
        </p:nvSpPr>
        <p:spPr bwMode="auto">
          <a:xfrm>
            <a:off x="1309688" y="2506663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94.4</a:t>
            </a:r>
            <a:endParaRPr lang="zh-CN" altLang="en-US" sz="2000">
              <a:latin typeface="TrebuchetMS"/>
            </a:endParaRPr>
          </a:p>
        </p:txBody>
      </p:sp>
      <p:sp>
        <p:nvSpPr>
          <p:cNvPr id="116742" name="文本框 5"/>
          <p:cNvSpPr txBox="1">
            <a:spLocks noChangeArrowheads="1"/>
          </p:cNvSpPr>
          <p:nvPr/>
        </p:nvSpPr>
        <p:spPr bwMode="auto">
          <a:xfrm>
            <a:off x="1042988" y="3824288"/>
            <a:ext cx="7588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94.175</a:t>
            </a:r>
            <a:endParaRPr lang="zh-CN" altLang="en-US" sz="2000">
              <a:latin typeface="TrebuchetM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971" y="5346210"/>
            <a:ext cx="294894" cy="436677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latin typeface="TrebuchetMS"/>
                <a:ea typeface="+mn-ea"/>
              </a:rPr>
              <a:t>UAS</a:t>
            </a:r>
            <a:endParaRPr lang="zh-CN" altLang="en-US" sz="2000">
              <a:latin typeface="TrebuchetMS"/>
              <a:ea typeface="+mn-ea"/>
            </a:endParaRPr>
          </a:p>
        </p:txBody>
      </p:sp>
      <p:sp>
        <p:nvSpPr>
          <p:cNvPr id="116744" name="文本框 7"/>
          <p:cNvSpPr txBox="1">
            <a:spLocks noChangeArrowheads="1"/>
          </p:cNvSpPr>
          <p:nvPr/>
        </p:nvSpPr>
        <p:spPr bwMode="auto">
          <a:xfrm>
            <a:off x="1176338" y="5141913"/>
            <a:ext cx="6254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93.95</a:t>
            </a:r>
            <a:endParaRPr lang="zh-CN" altLang="en-US" sz="2000">
              <a:latin typeface="TrebuchetMS"/>
            </a:endParaRPr>
          </a:p>
        </p:txBody>
      </p:sp>
      <p:sp>
        <p:nvSpPr>
          <p:cNvPr id="116745" name="文本框 8"/>
          <p:cNvSpPr txBox="1">
            <a:spLocks noChangeArrowheads="1"/>
          </p:cNvSpPr>
          <p:nvPr/>
        </p:nvSpPr>
        <p:spPr bwMode="auto">
          <a:xfrm>
            <a:off x="1042988" y="6461125"/>
            <a:ext cx="75882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93.725</a:t>
            </a:r>
            <a:endParaRPr lang="zh-CN" altLang="en-US" sz="2000">
              <a:latin typeface="TrebuchetMS"/>
            </a:endParaRPr>
          </a:p>
        </p:txBody>
      </p:sp>
      <p:sp>
        <p:nvSpPr>
          <p:cNvPr id="116746" name="文本框 9"/>
          <p:cNvSpPr txBox="1">
            <a:spLocks noChangeArrowheads="1"/>
          </p:cNvSpPr>
          <p:nvPr/>
        </p:nvSpPr>
        <p:spPr bwMode="auto">
          <a:xfrm>
            <a:off x="3903663" y="7191375"/>
            <a:ext cx="1017587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rebuchetMS"/>
              </a:rPr>
              <a:t>Softmax</a:t>
            </a:r>
            <a:endParaRPr lang="zh-CN" altLang="en-US" sz="2200">
              <a:latin typeface="TrebuchetMS"/>
            </a:endParaRPr>
          </a:p>
        </p:txBody>
      </p:sp>
      <p:sp>
        <p:nvSpPr>
          <p:cNvPr id="116747" name="文本框 10"/>
          <p:cNvSpPr txBox="1">
            <a:spLocks noChangeArrowheads="1"/>
          </p:cNvSpPr>
          <p:nvPr/>
        </p:nvSpPr>
        <p:spPr bwMode="auto">
          <a:xfrm>
            <a:off x="1309688" y="7778750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93.5</a:t>
            </a:r>
            <a:endParaRPr lang="zh-CN" altLang="en-US" sz="2000">
              <a:latin typeface="TrebuchetMS"/>
            </a:endParaRPr>
          </a:p>
        </p:txBody>
      </p:sp>
      <p:sp>
        <p:nvSpPr>
          <p:cNvPr id="116748" name="文本框 11"/>
          <p:cNvSpPr txBox="1">
            <a:spLocks noChangeArrowheads="1"/>
          </p:cNvSpPr>
          <p:nvPr/>
        </p:nvSpPr>
        <p:spPr bwMode="auto">
          <a:xfrm>
            <a:off x="1958975" y="8053388"/>
            <a:ext cx="1333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1</a:t>
            </a:r>
            <a:endParaRPr lang="zh-CN" altLang="en-US" sz="2000">
              <a:latin typeface="TrebuchetMS"/>
            </a:endParaRPr>
          </a:p>
        </p:txBody>
      </p:sp>
      <p:sp>
        <p:nvSpPr>
          <p:cNvPr id="116749" name="文本框 12"/>
          <p:cNvSpPr txBox="1">
            <a:spLocks noChangeArrowheads="1"/>
          </p:cNvSpPr>
          <p:nvPr/>
        </p:nvSpPr>
        <p:spPr bwMode="auto">
          <a:xfrm>
            <a:off x="3111500" y="8053388"/>
            <a:ext cx="1333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2</a:t>
            </a:r>
            <a:endParaRPr lang="zh-CN" altLang="en-US" sz="2000">
              <a:latin typeface="TrebuchetMS"/>
            </a:endParaRPr>
          </a:p>
        </p:txBody>
      </p:sp>
      <p:sp>
        <p:nvSpPr>
          <p:cNvPr id="116750" name="文本框 13"/>
          <p:cNvSpPr txBox="1">
            <a:spLocks noChangeArrowheads="1"/>
          </p:cNvSpPr>
          <p:nvPr/>
        </p:nvSpPr>
        <p:spPr bwMode="auto">
          <a:xfrm>
            <a:off x="4262438" y="8053388"/>
            <a:ext cx="1333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4</a:t>
            </a:r>
            <a:endParaRPr lang="zh-CN" altLang="en-US" sz="2000">
              <a:latin typeface="TrebuchetMS"/>
            </a:endParaRPr>
          </a:p>
        </p:txBody>
      </p:sp>
      <p:sp>
        <p:nvSpPr>
          <p:cNvPr id="116751" name="文本框 14"/>
          <p:cNvSpPr txBox="1">
            <a:spLocks noChangeArrowheads="1"/>
          </p:cNvSpPr>
          <p:nvPr/>
        </p:nvSpPr>
        <p:spPr bwMode="auto">
          <a:xfrm>
            <a:off x="5414963" y="8053388"/>
            <a:ext cx="1333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8</a:t>
            </a:r>
            <a:endParaRPr lang="zh-CN" altLang="en-US" sz="2000">
              <a:latin typeface="TrebuchetMS"/>
            </a:endParaRPr>
          </a:p>
        </p:txBody>
      </p:sp>
      <p:sp>
        <p:nvSpPr>
          <p:cNvPr id="116752" name="文本框 15"/>
          <p:cNvSpPr txBox="1">
            <a:spLocks noChangeArrowheads="1"/>
          </p:cNvSpPr>
          <p:nvPr/>
        </p:nvSpPr>
        <p:spPr bwMode="auto">
          <a:xfrm>
            <a:off x="6218238" y="7191375"/>
            <a:ext cx="13716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rebuchetMS"/>
              </a:rPr>
              <a:t>Perceptron</a:t>
            </a:r>
            <a:endParaRPr lang="zh-CN" altLang="en-US" sz="2200">
              <a:latin typeface="TrebuchetMS"/>
            </a:endParaRPr>
          </a:p>
        </p:txBody>
      </p:sp>
      <p:sp>
        <p:nvSpPr>
          <p:cNvPr id="116753" name="文本框 16"/>
          <p:cNvSpPr txBox="1">
            <a:spLocks noChangeArrowheads="1"/>
          </p:cNvSpPr>
          <p:nvPr/>
        </p:nvSpPr>
        <p:spPr bwMode="auto">
          <a:xfrm>
            <a:off x="6500813" y="8053388"/>
            <a:ext cx="2651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16</a:t>
            </a:r>
            <a:endParaRPr lang="zh-CN" altLang="en-US" sz="2000">
              <a:latin typeface="TrebuchetMS"/>
            </a:endParaRPr>
          </a:p>
        </p:txBody>
      </p:sp>
      <p:sp>
        <p:nvSpPr>
          <p:cNvPr id="116754" name="文本框 17"/>
          <p:cNvSpPr txBox="1">
            <a:spLocks noChangeArrowheads="1"/>
          </p:cNvSpPr>
          <p:nvPr/>
        </p:nvSpPr>
        <p:spPr bwMode="auto">
          <a:xfrm>
            <a:off x="7651750" y="8053388"/>
            <a:ext cx="26670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32</a:t>
            </a:r>
            <a:endParaRPr lang="zh-CN" altLang="en-US" sz="2000">
              <a:latin typeface="TrebuchetMS"/>
            </a:endParaRPr>
          </a:p>
        </p:txBody>
      </p:sp>
      <p:sp>
        <p:nvSpPr>
          <p:cNvPr id="116755" name="文本框 18"/>
          <p:cNvSpPr txBox="1">
            <a:spLocks noChangeArrowheads="1"/>
          </p:cNvSpPr>
          <p:nvPr/>
        </p:nvSpPr>
        <p:spPr bwMode="auto">
          <a:xfrm>
            <a:off x="4327525" y="8491538"/>
            <a:ext cx="115570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Beam Size</a:t>
            </a:r>
            <a:endParaRPr lang="zh-CN" altLang="en-US" sz="2000">
              <a:latin typeface="TrebuchetM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1" y="1823721"/>
            <a:ext cx="11804420" cy="70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文本框 2"/>
          <p:cNvSpPr txBox="1">
            <a:spLocks noChangeArrowheads="1"/>
          </p:cNvSpPr>
          <p:nvPr/>
        </p:nvSpPr>
        <p:spPr bwMode="auto">
          <a:xfrm>
            <a:off x="5583238" y="668338"/>
            <a:ext cx="183832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>
                <a:latin typeface="Times New Roman" panose="02020603050405020304" pitchFamily="18" charset="0"/>
              </a:rPr>
              <a:t>Outline</a:t>
            </a:r>
            <a:endParaRPr lang="zh-CN" altLang="en-US" sz="4200" b="1">
              <a:latin typeface="Times New Roman" panose="02020603050405020304" pitchFamily="18" charset="0"/>
            </a:endParaRPr>
          </a:p>
        </p:txBody>
      </p:sp>
      <p:sp>
        <p:nvSpPr>
          <p:cNvPr id="124932" name="文本框 3"/>
          <p:cNvSpPr txBox="1">
            <a:spLocks noChangeArrowheads="1"/>
          </p:cNvSpPr>
          <p:nvPr/>
        </p:nvSpPr>
        <p:spPr bwMode="auto">
          <a:xfrm>
            <a:off x="3521075" y="1833563"/>
            <a:ext cx="1228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Method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24933" name="文本框 4"/>
          <p:cNvSpPr txBox="1">
            <a:spLocks noChangeArrowheads="1"/>
          </p:cNvSpPr>
          <p:nvPr/>
        </p:nvSpPr>
        <p:spPr bwMode="auto">
          <a:xfrm>
            <a:off x="1517650" y="2362200"/>
            <a:ext cx="52339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(Chen &amp; Manning, 2014)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4" name="文本框 5"/>
          <p:cNvSpPr txBox="1">
            <a:spLocks noChangeArrowheads="1"/>
          </p:cNvSpPr>
          <p:nvPr/>
        </p:nvSpPr>
        <p:spPr bwMode="auto">
          <a:xfrm>
            <a:off x="1539875" y="2992438"/>
            <a:ext cx="51911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3rd-order Graph-based (ZM2014)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5" name="文本框 6"/>
          <p:cNvSpPr txBox="1">
            <a:spLocks noChangeArrowheads="1"/>
          </p:cNvSpPr>
          <p:nvPr/>
        </p:nvSpPr>
        <p:spPr bwMode="auto">
          <a:xfrm>
            <a:off x="1509713" y="3622675"/>
            <a:ext cx="52530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Transition-based Linear (ZN2011)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24936" name="文本框 7"/>
          <p:cNvSpPr txBox="1">
            <a:spLocks noChangeArrowheads="1"/>
          </p:cNvSpPr>
          <p:nvPr/>
        </p:nvSpPr>
        <p:spPr bwMode="auto">
          <a:xfrm>
            <a:off x="2719388" y="4252913"/>
            <a:ext cx="283051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(Better SGD)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7" name="文本框 8"/>
          <p:cNvSpPr txBox="1">
            <a:spLocks noChangeArrowheads="1"/>
          </p:cNvSpPr>
          <p:nvPr/>
        </p:nvSpPr>
        <p:spPr bwMode="auto">
          <a:xfrm>
            <a:off x="2319338" y="4881563"/>
            <a:ext cx="36322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(Deeper network)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8" name="文本框 9"/>
          <p:cNvSpPr txBox="1">
            <a:spLocks noChangeArrowheads="1"/>
          </p:cNvSpPr>
          <p:nvPr/>
        </p:nvSpPr>
        <p:spPr bwMode="auto">
          <a:xfrm>
            <a:off x="2644775" y="5511800"/>
            <a:ext cx="2979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(Perceptron)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24939" name="文本框 10"/>
          <p:cNvSpPr txBox="1">
            <a:spLocks noChangeArrowheads="1"/>
          </p:cNvSpPr>
          <p:nvPr/>
        </p:nvSpPr>
        <p:spPr bwMode="auto">
          <a:xfrm>
            <a:off x="2101850" y="6142038"/>
            <a:ext cx="40655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TrebuchetMS"/>
              </a:rPr>
              <a:t>Ours (+Semi-supervised)</a:t>
            </a:r>
            <a:endParaRPr lang="zh-CN" altLang="en-US" sz="2800" b="1" dirty="0">
              <a:latin typeface="TrebuchetMS"/>
            </a:endParaRPr>
          </a:p>
        </p:txBody>
      </p:sp>
      <p:sp>
        <p:nvSpPr>
          <p:cNvPr id="124940" name="文本框 11"/>
          <p:cNvSpPr txBox="1">
            <a:spLocks noChangeArrowheads="1"/>
          </p:cNvSpPr>
          <p:nvPr/>
        </p:nvSpPr>
        <p:spPr bwMode="auto">
          <a:xfrm>
            <a:off x="2108200" y="6772275"/>
            <a:ext cx="40528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S-LSTM (Dyer et al.,2015)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24941" name="文本框 12"/>
          <p:cNvSpPr txBox="1">
            <a:spLocks noChangeArrowheads="1"/>
          </p:cNvSpPr>
          <p:nvPr/>
        </p:nvSpPr>
        <p:spPr bwMode="auto">
          <a:xfrm>
            <a:off x="1395413" y="7402513"/>
            <a:ext cx="5476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Contrastive NN (Zhou et al., 2015)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24942" name="文本框 13"/>
          <p:cNvSpPr txBox="1">
            <a:spLocks noChangeArrowheads="1"/>
          </p:cNvSpPr>
          <p:nvPr/>
        </p:nvSpPr>
        <p:spPr bwMode="auto">
          <a:xfrm>
            <a:off x="8428038" y="1289050"/>
            <a:ext cx="14684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rebuchetMS"/>
              </a:rPr>
              <a:t>WSJ §23</a:t>
            </a:r>
            <a:endParaRPr lang="zh-CN" altLang="en-US" sz="3200">
              <a:latin typeface="TrebuchetMS"/>
            </a:endParaRPr>
          </a:p>
        </p:txBody>
      </p:sp>
      <p:sp>
        <p:nvSpPr>
          <p:cNvPr id="124943" name="文本框 14"/>
          <p:cNvSpPr txBox="1">
            <a:spLocks noChangeArrowheads="1"/>
          </p:cNvSpPr>
          <p:nvPr/>
        </p:nvSpPr>
        <p:spPr bwMode="auto">
          <a:xfrm>
            <a:off x="7715250" y="1833563"/>
            <a:ext cx="31130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UAS   LAS   Beam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24944" name="文本框 15"/>
          <p:cNvSpPr txBox="1">
            <a:spLocks noChangeArrowheads="1"/>
          </p:cNvSpPr>
          <p:nvPr/>
        </p:nvSpPr>
        <p:spPr bwMode="auto">
          <a:xfrm>
            <a:off x="7600950" y="2362200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rebuchetMS"/>
              </a:rPr>
              <a:t>91.80 89.60</a:t>
            </a:r>
            <a:endParaRPr lang="zh-CN" altLang="en-US" sz="2800" dirty="0">
              <a:latin typeface="TrebuchetMS"/>
            </a:endParaRPr>
          </a:p>
        </p:txBody>
      </p:sp>
      <p:sp>
        <p:nvSpPr>
          <p:cNvPr id="124945" name="文本框 16"/>
          <p:cNvSpPr txBox="1">
            <a:spLocks noChangeArrowheads="1"/>
          </p:cNvSpPr>
          <p:nvPr/>
        </p:nvSpPr>
        <p:spPr bwMode="auto">
          <a:xfrm>
            <a:off x="10280650" y="23622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24946" name="文本框 17"/>
          <p:cNvSpPr txBox="1">
            <a:spLocks noChangeArrowheads="1"/>
          </p:cNvSpPr>
          <p:nvPr/>
        </p:nvSpPr>
        <p:spPr bwMode="auto">
          <a:xfrm>
            <a:off x="7600950" y="2992438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93.22 91.02</a:t>
            </a:r>
            <a:endParaRPr lang="zh-CN" altLang="en-US" sz="2800">
              <a:latin typeface="TrebuchetMS"/>
            </a:endParaRPr>
          </a:p>
        </p:txBody>
      </p:sp>
      <p:sp>
        <p:nvSpPr>
          <p:cNvPr id="124947" name="文本框 18"/>
          <p:cNvSpPr txBox="1">
            <a:spLocks noChangeArrowheads="1"/>
          </p:cNvSpPr>
          <p:nvPr/>
        </p:nvSpPr>
        <p:spPr bwMode="auto">
          <a:xfrm>
            <a:off x="7600950" y="36226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rebuchetMS"/>
              </a:rPr>
              <a:t>93.00 90.95</a:t>
            </a:r>
            <a:endParaRPr lang="zh-CN" altLang="en-US" sz="2800" dirty="0">
              <a:latin typeface="TrebuchetMS"/>
            </a:endParaRPr>
          </a:p>
        </p:txBody>
      </p:sp>
      <p:sp>
        <p:nvSpPr>
          <p:cNvPr id="124948" name="文本框 19"/>
          <p:cNvSpPr txBox="1">
            <a:spLocks noChangeArrowheads="1"/>
          </p:cNvSpPr>
          <p:nvPr/>
        </p:nvSpPr>
        <p:spPr bwMode="auto">
          <a:xfrm>
            <a:off x="7600950" y="4252913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rebuchetMS"/>
              </a:rPr>
              <a:t>92.58 90.54</a:t>
            </a:r>
            <a:endParaRPr lang="zh-CN" altLang="en-US" sz="2800" dirty="0">
              <a:latin typeface="TrebuchetMS"/>
            </a:endParaRPr>
          </a:p>
        </p:txBody>
      </p:sp>
      <p:sp>
        <p:nvSpPr>
          <p:cNvPr id="124949" name="文本框 20"/>
          <p:cNvSpPr txBox="1">
            <a:spLocks noChangeArrowheads="1"/>
          </p:cNvSpPr>
          <p:nvPr/>
        </p:nvSpPr>
        <p:spPr bwMode="auto">
          <a:xfrm>
            <a:off x="7600950" y="4881563"/>
            <a:ext cx="20272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93.19 91.18</a:t>
            </a:r>
            <a:endParaRPr lang="zh-CN" altLang="en-US" sz="2800">
              <a:latin typeface="TrebuchetMS"/>
            </a:endParaRPr>
          </a:p>
        </p:txBody>
      </p:sp>
      <p:sp>
        <p:nvSpPr>
          <p:cNvPr id="124950" name="文本框 21"/>
          <p:cNvSpPr txBox="1">
            <a:spLocks noChangeArrowheads="1"/>
          </p:cNvSpPr>
          <p:nvPr/>
        </p:nvSpPr>
        <p:spPr bwMode="auto">
          <a:xfrm>
            <a:off x="7558088" y="5511800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93.99 92.05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24951" name="文本框 22"/>
          <p:cNvSpPr txBox="1">
            <a:spLocks noChangeArrowheads="1"/>
          </p:cNvSpPr>
          <p:nvPr/>
        </p:nvSpPr>
        <p:spPr bwMode="auto">
          <a:xfrm>
            <a:off x="7558088" y="6142038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94.26 92.41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24952" name="文本框 23"/>
          <p:cNvSpPr txBox="1">
            <a:spLocks noChangeArrowheads="1"/>
          </p:cNvSpPr>
          <p:nvPr/>
        </p:nvSpPr>
        <p:spPr bwMode="auto">
          <a:xfrm>
            <a:off x="7600950" y="67722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93.20 90.90</a:t>
            </a:r>
            <a:endParaRPr lang="zh-CN" altLang="en-US" sz="2800">
              <a:latin typeface="TrebuchetMS"/>
            </a:endParaRPr>
          </a:p>
        </p:txBody>
      </p:sp>
      <p:sp>
        <p:nvSpPr>
          <p:cNvPr id="124953" name="文本框 24"/>
          <p:cNvSpPr txBox="1">
            <a:spLocks noChangeArrowheads="1"/>
          </p:cNvSpPr>
          <p:nvPr/>
        </p:nvSpPr>
        <p:spPr bwMode="auto">
          <a:xfrm>
            <a:off x="7600950" y="7402513"/>
            <a:ext cx="8763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92.83</a:t>
            </a:r>
            <a:endParaRPr lang="zh-CN" altLang="en-US" sz="2800">
              <a:latin typeface="TrebuchetMS"/>
            </a:endParaRPr>
          </a:p>
        </p:txBody>
      </p:sp>
      <p:sp>
        <p:nvSpPr>
          <p:cNvPr id="124954" name="文本框 25"/>
          <p:cNvSpPr txBox="1">
            <a:spLocks noChangeArrowheads="1"/>
          </p:cNvSpPr>
          <p:nvPr/>
        </p:nvSpPr>
        <p:spPr bwMode="auto">
          <a:xfrm>
            <a:off x="9059863" y="7402513"/>
            <a:ext cx="260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—</a:t>
            </a:r>
            <a:endParaRPr lang="zh-CN" altLang="en-US" sz="2800">
              <a:latin typeface="TrebuchetMS"/>
            </a:endParaRPr>
          </a:p>
        </p:txBody>
      </p:sp>
      <p:sp>
        <p:nvSpPr>
          <p:cNvPr id="124955" name="文本框 26"/>
          <p:cNvSpPr txBox="1">
            <a:spLocks noChangeArrowheads="1"/>
          </p:cNvSpPr>
          <p:nvPr/>
        </p:nvSpPr>
        <p:spPr bwMode="auto">
          <a:xfrm>
            <a:off x="10307638" y="2992438"/>
            <a:ext cx="1317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-</a:t>
            </a:r>
            <a:endParaRPr lang="zh-CN" altLang="en-US" sz="2800">
              <a:latin typeface="TrebuchetMS"/>
            </a:endParaRPr>
          </a:p>
        </p:txBody>
      </p:sp>
      <p:sp>
        <p:nvSpPr>
          <p:cNvPr id="124956" name="文本框 27"/>
          <p:cNvSpPr txBox="1">
            <a:spLocks noChangeArrowheads="1"/>
          </p:cNvSpPr>
          <p:nvPr/>
        </p:nvSpPr>
        <p:spPr bwMode="auto">
          <a:xfrm>
            <a:off x="10186988" y="3622675"/>
            <a:ext cx="373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32</a:t>
            </a:r>
            <a:endParaRPr lang="zh-CN" altLang="en-US" sz="2800">
              <a:latin typeface="TrebuchetMS"/>
            </a:endParaRPr>
          </a:p>
        </p:txBody>
      </p:sp>
      <p:sp>
        <p:nvSpPr>
          <p:cNvPr id="124957" name="文本框 28"/>
          <p:cNvSpPr txBox="1">
            <a:spLocks noChangeArrowheads="1"/>
          </p:cNvSpPr>
          <p:nvPr/>
        </p:nvSpPr>
        <p:spPr bwMode="auto">
          <a:xfrm>
            <a:off x="10280650" y="4252913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24958" name="文本框 29"/>
          <p:cNvSpPr txBox="1">
            <a:spLocks noChangeArrowheads="1"/>
          </p:cNvSpPr>
          <p:nvPr/>
        </p:nvSpPr>
        <p:spPr bwMode="auto">
          <a:xfrm>
            <a:off x="10280650" y="4881563"/>
            <a:ext cx="1857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24959" name="文本框 30"/>
          <p:cNvSpPr txBox="1">
            <a:spLocks noChangeArrowheads="1"/>
          </p:cNvSpPr>
          <p:nvPr/>
        </p:nvSpPr>
        <p:spPr bwMode="auto">
          <a:xfrm>
            <a:off x="10280650" y="55118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124960" name="文本框 31"/>
          <p:cNvSpPr txBox="1">
            <a:spLocks noChangeArrowheads="1"/>
          </p:cNvSpPr>
          <p:nvPr/>
        </p:nvSpPr>
        <p:spPr bwMode="auto">
          <a:xfrm>
            <a:off x="10280650" y="6142038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124961" name="文本框 32"/>
          <p:cNvSpPr txBox="1">
            <a:spLocks noChangeArrowheads="1"/>
          </p:cNvSpPr>
          <p:nvPr/>
        </p:nvSpPr>
        <p:spPr bwMode="auto">
          <a:xfrm>
            <a:off x="10280650" y="6772275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24962" name="文本框 33"/>
          <p:cNvSpPr txBox="1">
            <a:spLocks noChangeArrowheads="1"/>
          </p:cNvSpPr>
          <p:nvPr/>
        </p:nvSpPr>
        <p:spPr bwMode="auto">
          <a:xfrm>
            <a:off x="10093325" y="7402513"/>
            <a:ext cx="560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100</a:t>
            </a:r>
            <a:endParaRPr lang="zh-CN" altLang="en-US" sz="2800">
              <a:latin typeface="TrebuchetMS"/>
            </a:endParaRPr>
          </a:p>
        </p:txBody>
      </p:sp>
      <p:sp>
        <p:nvSpPr>
          <p:cNvPr id="124963" name="文本框 34"/>
          <p:cNvSpPr txBox="1">
            <a:spLocks noChangeArrowheads="1"/>
          </p:cNvSpPr>
          <p:nvPr/>
        </p:nvSpPr>
        <p:spPr bwMode="auto">
          <a:xfrm>
            <a:off x="1050925" y="4483100"/>
            <a:ext cx="2682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1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52513" y="5470525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2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2513" y="6089650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3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文本框 2"/>
          <p:cNvSpPr txBox="1">
            <a:spLocks noChangeArrowheads="1"/>
          </p:cNvSpPr>
          <p:nvPr/>
        </p:nvSpPr>
        <p:spPr bwMode="auto">
          <a:xfrm>
            <a:off x="6913563" y="482600"/>
            <a:ext cx="56007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Helvetica" panose="020B0604020202020204" pitchFamily="34" charset="0"/>
              </a:rPr>
              <a:t>[Zhou et al 2005, Li et al, 2014]</a:t>
            </a:r>
            <a:endParaRPr lang="zh-CN" altLang="en-US" sz="3200">
              <a:latin typeface="Helvetica" panose="020B0604020202020204" pitchFamily="34" charset="0"/>
            </a:endParaRPr>
          </a:p>
        </p:txBody>
      </p:sp>
      <p:sp>
        <p:nvSpPr>
          <p:cNvPr id="130052" name="文本框 3"/>
          <p:cNvSpPr txBox="1">
            <a:spLocks noChangeArrowheads="1"/>
          </p:cNvSpPr>
          <p:nvPr/>
        </p:nvSpPr>
        <p:spPr bwMode="auto">
          <a:xfrm>
            <a:off x="495300" y="1595438"/>
            <a:ext cx="55499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rebuchetMS"/>
              </a:rPr>
              <a:t>Semi-supervised learning:</a:t>
            </a:r>
            <a:endParaRPr lang="zh-CN" altLang="en-US" sz="3600" b="1">
              <a:latin typeface="TrebuchetMS"/>
            </a:endParaRPr>
          </a:p>
        </p:txBody>
      </p:sp>
      <p:sp>
        <p:nvSpPr>
          <p:cNvPr id="130053" name="文本框 4"/>
          <p:cNvSpPr txBox="1">
            <a:spLocks noChangeArrowheads="1"/>
          </p:cNvSpPr>
          <p:nvPr/>
        </p:nvSpPr>
        <p:spPr bwMode="auto">
          <a:xfrm>
            <a:off x="1181100" y="2343150"/>
            <a:ext cx="74803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latin typeface="Times New Roman" panose="02020603050405020304" pitchFamily="18" charset="0"/>
              </a:rPr>
              <a:t>• Run 2 baseline parsers on unlabeled news</a:t>
            </a:r>
            <a:endParaRPr lang="zh-CN" altLang="en-US" sz="3000">
              <a:latin typeface="Times New Roman" panose="02020603050405020304" pitchFamily="18" charset="0"/>
            </a:endParaRPr>
          </a:p>
        </p:txBody>
      </p:sp>
      <p:sp>
        <p:nvSpPr>
          <p:cNvPr id="130054" name="文本框 5"/>
          <p:cNvSpPr txBox="1">
            <a:spLocks noChangeArrowheads="1"/>
          </p:cNvSpPr>
          <p:nvPr/>
        </p:nvSpPr>
        <p:spPr bwMode="auto">
          <a:xfrm>
            <a:off x="1181100" y="2787650"/>
            <a:ext cx="68135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latin typeface="Times New Roman" panose="02020603050405020304" pitchFamily="18" charset="0"/>
              </a:rPr>
              <a:t>• Select sentences where parsers agree</a:t>
            </a:r>
            <a:endParaRPr lang="zh-CN" altLang="en-US" sz="3000">
              <a:latin typeface="Times New Roman" panose="02020603050405020304" pitchFamily="18" charset="0"/>
            </a:endParaRPr>
          </a:p>
        </p:txBody>
      </p:sp>
      <p:sp>
        <p:nvSpPr>
          <p:cNvPr id="130055" name="文本框 6"/>
          <p:cNvSpPr txBox="1">
            <a:spLocks noChangeArrowheads="1"/>
          </p:cNvSpPr>
          <p:nvPr/>
        </p:nvSpPr>
        <p:spPr bwMode="auto">
          <a:xfrm>
            <a:off x="1181100" y="3232150"/>
            <a:ext cx="356711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latin typeface="Times New Roman" panose="02020603050405020304" pitchFamily="18" charset="0"/>
              </a:rPr>
              <a:t>• Add to training set</a:t>
            </a:r>
            <a:endParaRPr lang="zh-CN" altLang="en-US" sz="3000">
              <a:latin typeface="Times New Roman" panose="02020603050405020304" pitchFamily="18" charset="0"/>
            </a:endParaRPr>
          </a:p>
        </p:txBody>
      </p:sp>
      <p:sp>
        <p:nvSpPr>
          <p:cNvPr id="130056" name="文本框 7"/>
          <p:cNvSpPr txBox="1">
            <a:spLocks noChangeArrowheads="1"/>
          </p:cNvSpPr>
          <p:nvPr/>
        </p:nvSpPr>
        <p:spPr bwMode="auto">
          <a:xfrm>
            <a:off x="9280525" y="1595438"/>
            <a:ext cx="2916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</a:rPr>
              <a:t>“Tri-training”</a:t>
            </a:r>
            <a:endParaRPr lang="zh-CN" altLang="en-US" sz="3600" b="1">
              <a:latin typeface="Times New Roman" panose="02020603050405020304" pitchFamily="18" charset="0"/>
            </a:endParaRPr>
          </a:p>
        </p:txBody>
      </p:sp>
      <p:sp>
        <p:nvSpPr>
          <p:cNvPr id="130057" name="文本框 8"/>
          <p:cNvSpPr txBox="1">
            <a:spLocks noChangeArrowheads="1"/>
          </p:cNvSpPr>
          <p:nvPr/>
        </p:nvSpPr>
        <p:spPr bwMode="auto">
          <a:xfrm>
            <a:off x="9453563" y="3086100"/>
            <a:ext cx="22828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Neural Net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130058" name="文本框 9"/>
          <p:cNvSpPr txBox="1">
            <a:spLocks noChangeArrowheads="1"/>
          </p:cNvSpPr>
          <p:nvPr/>
        </p:nvSpPr>
        <p:spPr bwMode="auto">
          <a:xfrm>
            <a:off x="1912938" y="4300538"/>
            <a:ext cx="136048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Linear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130059" name="文本框 10"/>
          <p:cNvSpPr txBox="1">
            <a:spLocks noChangeArrowheads="1"/>
          </p:cNvSpPr>
          <p:nvPr/>
        </p:nvSpPr>
        <p:spPr bwMode="auto">
          <a:xfrm>
            <a:off x="1331913" y="4833938"/>
            <a:ext cx="25225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93.00% UAS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130060" name="文本框 11"/>
          <p:cNvSpPr txBox="1">
            <a:spLocks noChangeArrowheads="1"/>
          </p:cNvSpPr>
          <p:nvPr/>
        </p:nvSpPr>
        <p:spPr bwMode="auto">
          <a:xfrm>
            <a:off x="9829800" y="5497513"/>
            <a:ext cx="2038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rebuchetMS"/>
              </a:rPr>
              <a:t>36% agree</a:t>
            </a:r>
            <a:endParaRPr lang="zh-CN" altLang="en-US" sz="3600">
              <a:latin typeface="TrebuchetMS"/>
            </a:endParaRPr>
          </a:p>
        </p:txBody>
      </p:sp>
      <p:sp>
        <p:nvSpPr>
          <p:cNvPr id="130061" name="文本框 12"/>
          <p:cNvSpPr txBox="1">
            <a:spLocks noChangeArrowheads="1"/>
          </p:cNvSpPr>
          <p:nvPr/>
        </p:nvSpPr>
        <p:spPr bwMode="auto">
          <a:xfrm>
            <a:off x="1651000" y="6408738"/>
            <a:ext cx="1884363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Berkeley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130062" name="文本框 13"/>
          <p:cNvSpPr txBox="1">
            <a:spLocks noChangeArrowheads="1"/>
          </p:cNvSpPr>
          <p:nvPr/>
        </p:nvSpPr>
        <p:spPr bwMode="auto">
          <a:xfrm>
            <a:off x="1331913" y="6942138"/>
            <a:ext cx="25225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93.61% UAS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130063" name="文本框 14"/>
          <p:cNvSpPr txBox="1">
            <a:spLocks noChangeArrowheads="1"/>
          </p:cNvSpPr>
          <p:nvPr/>
        </p:nvSpPr>
        <p:spPr bwMode="auto">
          <a:xfrm>
            <a:off x="9707563" y="6230938"/>
            <a:ext cx="22828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rebuchetMS"/>
              </a:rPr>
              <a:t>10M tokens</a:t>
            </a:r>
            <a:endParaRPr lang="zh-CN" altLang="en-US" sz="3600">
              <a:latin typeface="TrebuchetMS"/>
            </a:endParaRPr>
          </a:p>
        </p:txBody>
      </p:sp>
      <p:sp>
        <p:nvSpPr>
          <p:cNvPr id="130064" name="文本框 15"/>
          <p:cNvSpPr txBox="1">
            <a:spLocks noChangeArrowheads="1"/>
          </p:cNvSpPr>
          <p:nvPr/>
        </p:nvSpPr>
        <p:spPr bwMode="auto">
          <a:xfrm>
            <a:off x="6164263" y="6940550"/>
            <a:ext cx="5578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 i="1">
                <a:solidFill>
                  <a:srgbClr val="E88173"/>
                </a:solidFill>
                <a:latin typeface="Trebuchet"/>
              </a:rPr>
              <a:t>97.26% UAS (WSJ S24)</a:t>
            </a:r>
            <a:endParaRPr lang="zh-CN" altLang="en-US" sz="4200" b="1" i="1">
              <a:solidFill>
                <a:srgbClr val="E88173"/>
              </a:solidFill>
              <a:latin typeface="Trebuch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文本框 2"/>
          <p:cNvSpPr txBox="1">
            <a:spLocks noChangeArrowheads="1"/>
          </p:cNvSpPr>
          <p:nvPr/>
        </p:nvSpPr>
        <p:spPr bwMode="auto">
          <a:xfrm>
            <a:off x="4264025" y="461963"/>
            <a:ext cx="44767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</a:rPr>
              <a:t>Impact of tri-training</a:t>
            </a:r>
            <a:endParaRPr lang="zh-CN" altLang="en-US" sz="3600" b="1">
              <a:latin typeface="Times New Roman" panose="02020603050405020304" pitchFamily="18" charset="0"/>
            </a:endParaRPr>
          </a:p>
        </p:txBody>
      </p:sp>
      <p:sp>
        <p:nvSpPr>
          <p:cNvPr id="135172" name="文本框 3"/>
          <p:cNvSpPr txBox="1">
            <a:spLocks noChangeArrowheads="1"/>
          </p:cNvSpPr>
          <p:nvPr/>
        </p:nvSpPr>
        <p:spPr bwMode="auto">
          <a:xfrm>
            <a:off x="4446588" y="1663700"/>
            <a:ext cx="20796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latin typeface="TrebuchetMS"/>
              </a:rPr>
              <a:t>WSJ §22 (Dev)</a:t>
            </a:r>
            <a:endParaRPr lang="zh-CN" altLang="en-US" sz="2600">
              <a:latin typeface="TrebuchetMS"/>
            </a:endParaRPr>
          </a:p>
        </p:txBody>
      </p:sp>
      <p:sp>
        <p:nvSpPr>
          <p:cNvPr id="135173" name="文本框 4"/>
          <p:cNvSpPr txBox="1">
            <a:spLocks noChangeArrowheads="1"/>
          </p:cNvSpPr>
          <p:nvPr/>
        </p:nvSpPr>
        <p:spPr bwMode="auto">
          <a:xfrm>
            <a:off x="1249363" y="2192338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94.5</a:t>
            </a:r>
            <a:endParaRPr lang="zh-CN" altLang="en-US" sz="2000">
              <a:latin typeface="TrebuchetMS"/>
            </a:endParaRPr>
          </a:p>
        </p:txBody>
      </p:sp>
      <p:sp>
        <p:nvSpPr>
          <p:cNvPr id="135174" name="文本框 5"/>
          <p:cNvSpPr txBox="1">
            <a:spLocks noChangeArrowheads="1"/>
          </p:cNvSpPr>
          <p:nvPr/>
        </p:nvSpPr>
        <p:spPr bwMode="auto">
          <a:xfrm>
            <a:off x="2520950" y="2890838"/>
            <a:ext cx="5048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rebuchetMS"/>
              </a:rPr>
              <a:t>WSJ</a:t>
            </a:r>
            <a:endParaRPr lang="zh-CN" altLang="en-US" sz="2200">
              <a:latin typeface="TrebuchetMS"/>
            </a:endParaRPr>
          </a:p>
        </p:txBody>
      </p:sp>
      <p:sp>
        <p:nvSpPr>
          <p:cNvPr id="135175" name="文本框 6"/>
          <p:cNvSpPr txBox="1">
            <a:spLocks noChangeArrowheads="1"/>
          </p:cNvSpPr>
          <p:nvPr/>
        </p:nvSpPr>
        <p:spPr bwMode="auto">
          <a:xfrm>
            <a:off x="2520950" y="3221038"/>
            <a:ext cx="2044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rebuchetMS"/>
              </a:rPr>
              <a:t>WSJ+Tri-training</a:t>
            </a:r>
            <a:endParaRPr lang="zh-CN" altLang="en-US" sz="2200">
              <a:latin typeface="TrebuchetMS"/>
            </a:endParaRPr>
          </a:p>
        </p:txBody>
      </p:sp>
      <p:sp>
        <p:nvSpPr>
          <p:cNvPr id="135176" name="文本框 7"/>
          <p:cNvSpPr txBox="1">
            <a:spLocks noChangeArrowheads="1"/>
          </p:cNvSpPr>
          <p:nvPr/>
        </p:nvSpPr>
        <p:spPr bwMode="auto">
          <a:xfrm>
            <a:off x="1474788" y="3698875"/>
            <a:ext cx="2667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94</a:t>
            </a:r>
            <a:endParaRPr lang="zh-CN" altLang="en-US" sz="2000">
              <a:latin typeface="TrebuchetMS"/>
            </a:endParaRPr>
          </a:p>
        </p:txBody>
      </p:sp>
      <p:sp>
        <p:nvSpPr>
          <p:cNvPr id="135177" name="文本框 8"/>
          <p:cNvSpPr txBox="1">
            <a:spLocks noChangeArrowheads="1"/>
          </p:cNvSpPr>
          <p:nvPr/>
        </p:nvSpPr>
        <p:spPr bwMode="auto">
          <a:xfrm>
            <a:off x="5414963" y="2890838"/>
            <a:ext cx="20621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rebuchetMS"/>
              </a:rPr>
              <a:t>WSJ+Up-training</a:t>
            </a:r>
            <a:endParaRPr lang="zh-CN" altLang="en-US" sz="2200">
              <a:latin typeface="TrebuchetM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691" y="5407376"/>
            <a:ext cx="294894" cy="436677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latin typeface="TrebuchetMS"/>
                <a:ea typeface="+mn-ea"/>
              </a:rPr>
              <a:t>UAS</a:t>
            </a:r>
            <a:endParaRPr lang="zh-CN" altLang="en-US" sz="2000">
              <a:latin typeface="TrebuchetMS"/>
              <a:ea typeface="+mn-ea"/>
            </a:endParaRPr>
          </a:p>
        </p:txBody>
      </p:sp>
      <p:sp>
        <p:nvSpPr>
          <p:cNvPr id="135179" name="文本框 10"/>
          <p:cNvSpPr txBox="1">
            <a:spLocks noChangeArrowheads="1"/>
          </p:cNvSpPr>
          <p:nvPr/>
        </p:nvSpPr>
        <p:spPr bwMode="auto">
          <a:xfrm>
            <a:off x="9971088" y="3195638"/>
            <a:ext cx="18240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NN model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0" name="文本框 11"/>
          <p:cNvSpPr txBox="1">
            <a:spLocks noChangeArrowheads="1"/>
          </p:cNvSpPr>
          <p:nvPr/>
        </p:nvSpPr>
        <p:spPr bwMode="auto">
          <a:xfrm>
            <a:off x="9544050" y="3665538"/>
            <a:ext cx="26797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benefits more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1" name="文本框 12"/>
          <p:cNvSpPr txBox="1">
            <a:spLocks noChangeArrowheads="1"/>
          </p:cNvSpPr>
          <p:nvPr/>
        </p:nvSpPr>
        <p:spPr bwMode="auto">
          <a:xfrm>
            <a:off x="9364663" y="4135438"/>
            <a:ext cx="303688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from additional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2" name="文本框 13"/>
          <p:cNvSpPr txBox="1">
            <a:spLocks noChangeArrowheads="1"/>
          </p:cNvSpPr>
          <p:nvPr/>
        </p:nvSpPr>
        <p:spPr bwMode="auto">
          <a:xfrm>
            <a:off x="10433050" y="4605338"/>
            <a:ext cx="9001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data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3" name="文本框 14"/>
          <p:cNvSpPr txBox="1">
            <a:spLocks noChangeArrowheads="1"/>
          </p:cNvSpPr>
          <p:nvPr/>
        </p:nvSpPr>
        <p:spPr bwMode="auto">
          <a:xfrm>
            <a:off x="9469438" y="5926138"/>
            <a:ext cx="28273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(Linear a wash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4" name="文本框 15"/>
          <p:cNvSpPr txBox="1">
            <a:spLocks noChangeArrowheads="1"/>
          </p:cNvSpPr>
          <p:nvPr/>
        </p:nvSpPr>
        <p:spPr bwMode="auto">
          <a:xfrm>
            <a:off x="9361488" y="6396038"/>
            <a:ext cx="30432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even with other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5" name="文本框 16"/>
          <p:cNvSpPr txBox="1">
            <a:spLocks noChangeArrowheads="1"/>
          </p:cNvSpPr>
          <p:nvPr/>
        </p:nvSpPr>
        <p:spPr bwMode="auto">
          <a:xfrm>
            <a:off x="9910763" y="6865938"/>
            <a:ext cx="194468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baselines)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35186" name="文本框 17"/>
          <p:cNvSpPr txBox="1">
            <a:spLocks noChangeArrowheads="1"/>
          </p:cNvSpPr>
          <p:nvPr/>
        </p:nvSpPr>
        <p:spPr bwMode="auto">
          <a:xfrm>
            <a:off x="1249363" y="5203825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93.5</a:t>
            </a:r>
            <a:endParaRPr lang="zh-CN" altLang="en-US" sz="2000">
              <a:latin typeface="TrebuchetMS"/>
            </a:endParaRPr>
          </a:p>
        </p:txBody>
      </p:sp>
      <p:sp>
        <p:nvSpPr>
          <p:cNvPr id="135187" name="文本框 18"/>
          <p:cNvSpPr txBox="1">
            <a:spLocks noChangeArrowheads="1"/>
          </p:cNvSpPr>
          <p:nvPr/>
        </p:nvSpPr>
        <p:spPr bwMode="auto">
          <a:xfrm>
            <a:off x="1474788" y="6708775"/>
            <a:ext cx="266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</a:t>
            </a:r>
            <a:endParaRPr lang="zh-CN" altLang="en-US" sz="2000">
              <a:latin typeface="TrebuchetMS"/>
            </a:endParaRPr>
          </a:p>
        </p:txBody>
      </p:sp>
      <p:sp>
        <p:nvSpPr>
          <p:cNvPr id="135188" name="文本框 19"/>
          <p:cNvSpPr txBox="1">
            <a:spLocks noChangeArrowheads="1"/>
          </p:cNvSpPr>
          <p:nvPr/>
        </p:nvSpPr>
        <p:spPr bwMode="auto">
          <a:xfrm>
            <a:off x="1249363" y="8213725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92.5</a:t>
            </a:r>
            <a:endParaRPr lang="zh-CN" altLang="en-US" sz="2000">
              <a:latin typeface="TrebuchetMS"/>
            </a:endParaRPr>
          </a:p>
        </p:txBody>
      </p:sp>
      <p:sp>
        <p:nvSpPr>
          <p:cNvPr id="135189" name="文本框 20"/>
          <p:cNvSpPr txBox="1">
            <a:spLocks noChangeArrowheads="1"/>
          </p:cNvSpPr>
          <p:nvPr/>
        </p:nvSpPr>
        <p:spPr bwMode="auto">
          <a:xfrm>
            <a:off x="2230438" y="8488363"/>
            <a:ext cx="1808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Linear (ZN2011)</a:t>
            </a:r>
            <a:endParaRPr lang="zh-CN" altLang="en-US" sz="2000">
              <a:latin typeface="TrebuchetMS"/>
            </a:endParaRPr>
          </a:p>
        </p:txBody>
      </p:sp>
      <p:sp>
        <p:nvSpPr>
          <p:cNvPr id="135190" name="文本框 21"/>
          <p:cNvSpPr txBox="1">
            <a:spLocks noChangeArrowheads="1"/>
          </p:cNvSpPr>
          <p:nvPr/>
        </p:nvSpPr>
        <p:spPr bwMode="auto">
          <a:xfrm>
            <a:off x="4987925" y="8488363"/>
            <a:ext cx="996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NN (B=1)</a:t>
            </a:r>
            <a:endParaRPr lang="zh-CN" altLang="en-US" sz="2000">
              <a:latin typeface="TrebuchetMS"/>
            </a:endParaRPr>
          </a:p>
        </p:txBody>
      </p:sp>
      <p:sp>
        <p:nvSpPr>
          <p:cNvPr id="135191" name="文本框 22"/>
          <p:cNvSpPr txBox="1">
            <a:spLocks noChangeArrowheads="1"/>
          </p:cNvSpPr>
          <p:nvPr/>
        </p:nvSpPr>
        <p:spPr bwMode="auto">
          <a:xfrm>
            <a:off x="5149850" y="8926513"/>
            <a:ext cx="6715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Model</a:t>
            </a:r>
            <a:endParaRPr lang="zh-CN" altLang="en-US" sz="2000">
              <a:latin typeface="TrebuchetMS"/>
            </a:endParaRPr>
          </a:p>
        </p:txBody>
      </p:sp>
      <p:sp>
        <p:nvSpPr>
          <p:cNvPr id="135192" name="文本框 23"/>
          <p:cNvSpPr txBox="1">
            <a:spLocks noChangeArrowheads="1"/>
          </p:cNvSpPr>
          <p:nvPr/>
        </p:nvSpPr>
        <p:spPr bwMode="auto">
          <a:xfrm>
            <a:off x="7339013" y="8488363"/>
            <a:ext cx="996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NN (B=8)</a:t>
            </a:r>
            <a:endParaRPr lang="zh-CN" altLang="en-US" sz="2000">
              <a:latin typeface="Trebuchet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 dirty="0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文本框 2"/>
          <p:cNvSpPr txBox="1">
            <a:spLocks noChangeArrowheads="1"/>
          </p:cNvSpPr>
          <p:nvPr/>
        </p:nvSpPr>
        <p:spPr bwMode="auto">
          <a:xfrm>
            <a:off x="5583238" y="668338"/>
            <a:ext cx="183832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200" b="1">
                <a:latin typeface="Times New Roman" panose="02020603050405020304" pitchFamily="18" charset="0"/>
              </a:rPr>
              <a:t>Outline</a:t>
            </a:r>
            <a:endParaRPr lang="zh-CN" altLang="en-US" sz="4200" b="1">
              <a:latin typeface="Times New Roman" panose="02020603050405020304" pitchFamily="18" charset="0"/>
            </a:endParaRPr>
          </a:p>
        </p:txBody>
      </p:sp>
      <p:sp>
        <p:nvSpPr>
          <p:cNvPr id="136196" name="文本框 3"/>
          <p:cNvSpPr txBox="1">
            <a:spLocks noChangeArrowheads="1"/>
          </p:cNvSpPr>
          <p:nvPr/>
        </p:nvSpPr>
        <p:spPr bwMode="auto">
          <a:xfrm>
            <a:off x="3521075" y="1833563"/>
            <a:ext cx="1228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Method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197" name="文本框 4"/>
          <p:cNvSpPr txBox="1">
            <a:spLocks noChangeArrowheads="1"/>
          </p:cNvSpPr>
          <p:nvPr/>
        </p:nvSpPr>
        <p:spPr bwMode="auto">
          <a:xfrm>
            <a:off x="1517650" y="2362200"/>
            <a:ext cx="52339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Baseline (Chen &amp; Manning, 2014)</a:t>
            </a:r>
            <a:endParaRPr lang="zh-CN" altLang="en-US" sz="2800">
              <a:latin typeface="TrebuchetMS"/>
            </a:endParaRPr>
          </a:p>
        </p:txBody>
      </p:sp>
      <p:sp>
        <p:nvSpPr>
          <p:cNvPr id="136198" name="文本框 5"/>
          <p:cNvSpPr txBox="1">
            <a:spLocks noChangeArrowheads="1"/>
          </p:cNvSpPr>
          <p:nvPr/>
        </p:nvSpPr>
        <p:spPr bwMode="auto">
          <a:xfrm>
            <a:off x="1539875" y="2992438"/>
            <a:ext cx="51911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3rd-order Graph-based (ZM2014)</a:t>
            </a:r>
            <a:endParaRPr lang="zh-CN" altLang="en-US" sz="2800">
              <a:latin typeface="TrebuchetMS"/>
            </a:endParaRPr>
          </a:p>
        </p:txBody>
      </p:sp>
      <p:sp>
        <p:nvSpPr>
          <p:cNvPr id="136199" name="文本框 6"/>
          <p:cNvSpPr txBox="1">
            <a:spLocks noChangeArrowheads="1"/>
          </p:cNvSpPr>
          <p:nvPr/>
        </p:nvSpPr>
        <p:spPr bwMode="auto">
          <a:xfrm>
            <a:off x="1509713" y="3622675"/>
            <a:ext cx="52530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Transition-based Linear (ZN2011)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36200" name="文本框 7"/>
          <p:cNvSpPr txBox="1">
            <a:spLocks noChangeArrowheads="1"/>
          </p:cNvSpPr>
          <p:nvPr/>
        </p:nvSpPr>
        <p:spPr bwMode="auto">
          <a:xfrm>
            <a:off x="2719388" y="4252913"/>
            <a:ext cx="283051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(Better SGD)</a:t>
            </a:r>
            <a:endParaRPr lang="zh-CN" altLang="en-US" sz="2800">
              <a:latin typeface="TrebuchetMS"/>
            </a:endParaRPr>
          </a:p>
        </p:txBody>
      </p:sp>
      <p:sp>
        <p:nvSpPr>
          <p:cNvPr id="136201" name="文本框 8"/>
          <p:cNvSpPr txBox="1">
            <a:spLocks noChangeArrowheads="1"/>
          </p:cNvSpPr>
          <p:nvPr/>
        </p:nvSpPr>
        <p:spPr bwMode="auto">
          <a:xfrm>
            <a:off x="2319338" y="4881563"/>
            <a:ext cx="36322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Ours (Deeper network)</a:t>
            </a:r>
            <a:endParaRPr lang="zh-CN" altLang="en-US" sz="2800">
              <a:latin typeface="TrebuchetMS"/>
            </a:endParaRPr>
          </a:p>
        </p:txBody>
      </p:sp>
      <p:sp>
        <p:nvSpPr>
          <p:cNvPr id="136202" name="文本框 9"/>
          <p:cNvSpPr txBox="1">
            <a:spLocks noChangeArrowheads="1"/>
          </p:cNvSpPr>
          <p:nvPr/>
        </p:nvSpPr>
        <p:spPr bwMode="auto">
          <a:xfrm>
            <a:off x="2644775" y="5511800"/>
            <a:ext cx="2979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(Perceptron)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203" name="文本框 10"/>
          <p:cNvSpPr txBox="1">
            <a:spLocks noChangeArrowheads="1"/>
          </p:cNvSpPr>
          <p:nvPr/>
        </p:nvSpPr>
        <p:spPr bwMode="auto">
          <a:xfrm>
            <a:off x="2101850" y="6142038"/>
            <a:ext cx="40655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Ours (+Semi-supervised)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204" name="文本框 11"/>
          <p:cNvSpPr txBox="1">
            <a:spLocks noChangeArrowheads="1"/>
          </p:cNvSpPr>
          <p:nvPr/>
        </p:nvSpPr>
        <p:spPr bwMode="auto">
          <a:xfrm>
            <a:off x="2108200" y="6772275"/>
            <a:ext cx="40528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S-LSTM (Dyer et al.,2015)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36205" name="文本框 12"/>
          <p:cNvSpPr txBox="1">
            <a:spLocks noChangeArrowheads="1"/>
          </p:cNvSpPr>
          <p:nvPr/>
        </p:nvSpPr>
        <p:spPr bwMode="auto">
          <a:xfrm>
            <a:off x="1395413" y="7402513"/>
            <a:ext cx="54768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Contrastive NN (Zhou et al., 2015)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36206" name="文本框 13"/>
          <p:cNvSpPr txBox="1">
            <a:spLocks noChangeArrowheads="1"/>
          </p:cNvSpPr>
          <p:nvPr/>
        </p:nvSpPr>
        <p:spPr bwMode="auto">
          <a:xfrm>
            <a:off x="8428038" y="1289050"/>
            <a:ext cx="14684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rebuchetMS"/>
              </a:rPr>
              <a:t>WSJ §23</a:t>
            </a:r>
            <a:endParaRPr lang="zh-CN" altLang="en-US" sz="3200">
              <a:latin typeface="TrebuchetMS"/>
            </a:endParaRPr>
          </a:p>
        </p:txBody>
      </p:sp>
      <p:sp>
        <p:nvSpPr>
          <p:cNvPr id="136207" name="文本框 14"/>
          <p:cNvSpPr txBox="1">
            <a:spLocks noChangeArrowheads="1"/>
          </p:cNvSpPr>
          <p:nvPr/>
        </p:nvSpPr>
        <p:spPr bwMode="auto">
          <a:xfrm>
            <a:off x="7715250" y="1833563"/>
            <a:ext cx="31130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UAS   LAS   Beam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208" name="文本框 15"/>
          <p:cNvSpPr txBox="1">
            <a:spLocks noChangeArrowheads="1"/>
          </p:cNvSpPr>
          <p:nvPr/>
        </p:nvSpPr>
        <p:spPr bwMode="auto">
          <a:xfrm>
            <a:off x="7600950" y="2362200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91.80 89.60</a:t>
            </a:r>
            <a:endParaRPr lang="zh-CN" altLang="en-US" sz="2800">
              <a:latin typeface="TrebuchetMS"/>
            </a:endParaRPr>
          </a:p>
        </p:txBody>
      </p:sp>
      <p:sp>
        <p:nvSpPr>
          <p:cNvPr id="136209" name="文本框 16"/>
          <p:cNvSpPr txBox="1">
            <a:spLocks noChangeArrowheads="1"/>
          </p:cNvSpPr>
          <p:nvPr/>
        </p:nvSpPr>
        <p:spPr bwMode="auto">
          <a:xfrm>
            <a:off x="10280650" y="23622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36210" name="文本框 17"/>
          <p:cNvSpPr txBox="1">
            <a:spLocks noChangeArrowheads="1"/>
          </p:cNvSpPr>
          <p:nvPr/>
        </p:nvSpPr>
        <p:spPr bwMode="auto">
          <a:xfrm>
            <a:off x="7600950" y="2992438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93.22 91.02</a:t>
            </a:r>
            <a:endParaRPr lang="zh-CN" altLang="en-US" sz="2800">
              <a:latin typeface="TrebuchetMS"/>
            </a:endParaRPr>
          </a:p>
        </p:txBody>
      </p:sp>
      <p:sp>
        <p:nvSpPr>
          <p:cNvPr id="136211" name="文本框 18"/>
          <p:cNvSpPr txBox="1">
            <a:spLocks noChangeArrowheads="1"/>
          </p:cNvSpPr>
          <p:nvPr/>
        </p:nvSpPr>
        <p:spPr bwMode="auto">
          <a:xfrm>
            <a:off x="7600950" y="36226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93.00 90.95</a:t>
            </a:r>
            <a:endParaRPr lang="zh-CN" altLang="en-US" sz="2800">
              <a:latin typeface="TrebuchetMS"/>
            </a:endParaRPr>
          </a:p>
        </p:txBody>
      </p:sp>
      <p:sp>
        <p:nvSpPr>
          <p:cNvPr id="136212" name="文本框 19"/>
          <p:cNvSpPr txBox="1">
            <a:spLocks noChangeArrowheads="1"/>
          </p:cNvSpPr>
          <p:nvPr/>
        </p:nvSpPr>
        <p:spPr bwMode="auto">
          <a:xfrm>
            <a:off x="7600950" y="4252913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92.58 90.54</a:t>
            </a:r>
            <a:endParaRPr lang="zh-CN" altLang="en-US" sz="2800">
              <a:latin typeface="TrebuchetMS"/>
            </a:endParaRPr>
          </a:p>
        </p:txBody>
      </p:sp>
      <p:sp>
        <p:nvSpPr>
          <p:cNvPr id="136213" name="文本框 20"/>
          <p:cNvSpPr txBox="1">
            <a:spLocks noChangeArrowheads="1"/>
          </p:cNvSpPr>
          <p:nvPr/>
        </p:nvSpPr>
        <p:spPr bwMode="auto">
          <a:xfrm>
            <a:off x="7600950" y="4881563"/>
            <a:ext cx="20272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93.19 91.18</a:t>
            </a:r>
            <a:endParaRPr lang="zh-CN" altLang="en-US" sz="2800">
              <a:latin typeface="TrebuchetMS"/>
            </a:endParaRPr>
          </a:p>
        </p:txBody>
      </p:sp>
      <p:sp>
        <p:nvSpPr>
          <p:cNvPr id="136214" name="文本框 21"/>
          <p:cNvSpPr txBox="1">
            <a:spLocks noChangeArrowheads="1"/>
          </p:cNvSpPr>
          <p:nvPr/>
        </p:nvSpPr>
        <p:spPr bwMode="auto">
          <a:xfrm>
            <a:off x="7558088" y="5511800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93.99 92.05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215" name="文本框 22"/>
          <p:cNvSpPr txBox="1">
            <a:spLocks noChangeArrowheads="1"/>
          </p:cNvSpPr>
          <p:nvPr/>
        </p:nvSpPr>
        <p:spPr bwMode="auto">
          <a:xfrm>
            <a:off x="7558088" y="6142038"/>
            <a:ext cx="21129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rebuchetMS"/>
              </a:rPr>
              <a:t>94.26 92.41</a:t>
            </a:r>
            <a:endParaRPr lang="zh-CN" altLang="en-US" sz="2800" b="1">
              <a:latin typeface="TrebuchetMS"/>
            </a:endParaRPr>
          </a:p>
        </p:txBody>
      </p:sp>
      <p:sp>
        <p:nvSpPr>
          <p:cNvPr id="136216" name="文本框 23"/>
          <p:cNvSpPr txBox="1">
            <a:spLocks noChangeArrowheads="1"/>
          </p:cNvSpPr>
          <p:nvPr/>
        </p:nvSpPr>
        <p:spPr bwMode="auto">
          <a:xfrm>
            <a:off x="7600950" y="6772275"/>
            <a:ext cx="20272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93.20 90.90</a:t>
            </a:r>
            <a:endParaRPr lang="zh-CN" altLang="en-US" sz="2800">
              <a:latin typeface="TrebuchetMS"/>
            </a:endParaRPr>
          </a:p>
        </p:txBody>
      </p:sp>
      <p:sp>
        <p:nvSpPr>
          <p:cNvPr id="136217" name="文本框 24"/>
          <p:cNvSpPr txBox="1">
            <a:spLocks noChangeArrowheads="1"/>
          </p:cNvSpPr>
          <p:nvPr/>
        </p:nvSpPr>
        <p:spPr bwMode="auto">
          <a:xfrm>
            <a:off x="7600950" y="7402513"/>
            <a:ext cx="8763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92.83</a:t>
            </a:r>
            <a:endParaRPr lang="zh-CN" altLang="en-US" sz="2800">
              <a:latin typeface="TrebuchetMS"/>
            </a:endParaRPr>
          </a:p>
        </p:txBody>
      </p:sp>
      <p:sp>
        <p:nvSpPr>
          <p:cNvPr id="136218" name="文本框 25"/>
          <p:cNvSpPr txBox="1">
            <a:spLocks noChangeArrowheads="1"/>
          </p:cNvSpPr>
          <p:nvPr/>
        </p:nvSpPr>
        <p:spPr bwMode="auto">
          <a:xfrm>
            <a:off x="9059863" y="7402513"/>
            <a:ext cx="260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—</a:t>
            </a:r>
            <a:endParaRPr lang="zh-CN" altLang="en-US" sz="2800">
              <a:latin typeface="TrebuchetMS"/>
            </a:endParaRPr>
          </a:p>
        </p:txBody>
      </p:sp>
      <p:sp>
        <p:nvSpPr>
          <p:cNvPr id="136219" name="文本框 26"/>
          <p:cNvSpPr txBox="1">
            <a:spLocks noChangeArrowheads="1"/>
          </p:cNvSpPr>
          <p:nvPr/>
        </p:nvSpPr>
        <p:spPr bwMode="auto">
          <a:xfrm>
            <a:off x="10307638" y="2992438"/>
            <a:ext cx="1317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-</a:t>
            </a:r>
            <a:endParaRPr lang="zh-CN" altLang="en-US" sz="2800">
              <a:latin typeface="TrebuchetMS"/>
            </a:endParaRPr>
          </a:p>
        </p:txBody>
      </p:sp>
      <p:sp>
        <p:nvSpPr>
          <p:cNvPr id="136220" name="文本框 27"/>
          <p:cNvSpPr txBox="1">
            <a:spLocks noChangeArrowheads="1"/>
          </p:cNvSpPr>
          <p:nvPr/>
        </p:nvSpPr>
        <p:spPr bwMode="auto">
          <a:xfrm>
            <a:off x="10186988" y="3622675"/>
            <a:ext cx="373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32</a:t>
            </a:r>
            <a:endParaRPr lang="zh-CN" altLang="en-US" sz="2800">
              <a:latin typeface="TrebuchetMS"/>
            </a:endParaRPr>
          </a:p>
        </p:txBody>
      </p:sp>
      <p:sp>
        <p:nvSpPr>
          <p:cNvPr id="136221" name="文本框 28"/>
          <p:cNvSpPr txBox="1">
            <a:spLocks noChangeArrowheads="1"/>
          </p:cNvSpPr>
          <p:nvPr/>
        </p:nvSpPr>
        <p:spPr bwMode="auto">
          <a:xfrm>
            <a:off x="10280650" y="4252913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36222" name="文本框 29"/>
          <p:cNvSpPr txBox="1">
            <a:spLocks noChangeArrowheads="1"/>
          </p:cNvSpPr>
          <p:nvPr/>
        </p:nvSpPr>
        <p:spPr bwMode="auto">
          <a:xfrm>
            <a:off x="10280650" y="4881563"/>
            <a:ext cx="1857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36223" name="文本框 30"/>
          <p:cNvSpPr txBox="1">
            <a:spLocks noChangeArrowheads="1"/>
          </p:cNvSpPr>
          <p:nvPr/>
        </p:nvSpPr>
        <p:spPr bwMode="auto">
          <a:xfrm>
            <a:off x="10280650" y="5511800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136224" name="文本框 31"/>
          <p:cNvSpPr txBox="1">
            <a:spLocks noChangeArrowheads="1"/>
          </p:cNvSpPr>
          <p:nvPr/>
        </p:nvSpPr>
        <p:spPr bwMode="auto">
          <a:xfrm>
            <a:off x="10280650" y="6142038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8</a:t>
            </a:r>
            <a:endParaRPr lang="zh-CN" altLang="en-US" sz="2800">
              <a:latin typeface="TrebuchetMS"/>
            </a:endParaRPr>
          </a:p>
        </p:txBody>
      </p:sp>
      <p:sp>
        <p:nvSpPr>
          <p:cNvPr id="136225" name="文本框 32"/>
          <p:cNvSpPr txBox="1">
            <a:spLocks noChangeArrowheads="1"/>
          </p:cNvSpPr>
          <p:nvPr/>
        </p:nvSpPr>
        <p:spPr bwMode="auto">
          <a:xfrm>
            <a:off x="10280650" y="6772275"/>
            <a:ext cx="185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</a:t>
            </a:r>
            <a:endParaRPr lang="zh-CN" altLang="en-US" sz="2800">
              <a:latin typeface="TrebuchetMS"/>
            </a:endParaRPr>
          </a:p>
        </p:txBody>
      </p:sp>
      <p:sp>
        <p:nvSpPr>
          <p:cNvPr id="136226" name="文本框 33"/>
          <p:cNvSpPr txBox="1">
            <a:spLocks noChangeArrowheads="1"/>
          </p:cNvSpPr>
          <p:nvPr/>
        </p:nvSpPr>
        <p:spPr bwMode="auto">
          <a:xfrm>
            <a:off x="10093325" y="7402513"/>
            <a:ext cx="560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rebuchetMS"/>
              </a:rPr>
              <a:t>100</a:t>
            </a:r>
            <a:endParaRPr lang="zh-CN" altLang="en-US" sz="2800">
              <a:latin typeface="TrebuchetMS"/>
            </a:endParaRPr>
          </a:p>
        </p:txBody>
      </p:sp>
      <p:sp>
        <p:nvSpPr>
          <p:cNvPr id="136227" name="文本框 34"/>
          <p:cNvSpPr txBox="1">
            <a:spLocks noChangeArrowheads="1"/>
          </p:cNvSpPr>
          <p:nvPr/>
        </p:nvSpPr>
        <p:spPr bwMode="auto">
          <a:xfrm>
            <a:off x="1050925" y="4483100"/>
            <a:ext cx="2682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TrebuchetMS"/>
              </a:rPr>
              <a:t>1</a:t>
            </a:r>
            <a:endParaRPr lang="zh-CN" altLang="en-US" sz="3600" b="1">
              <a:solidFill>
                <a:srgbClr val="FFFFFF"/>
              </a:solidFill>
              <a:latin typeface="TrebuchetM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52513" y="5470525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2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2513" y="6089650"/>
            <a:ext cx="265112" cy="52546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64" b="1">
                <a:solidFill>
                  <a:srgbClr val="FFFFFF"/>
                </a:solidFill>
                <a:latin typeface="TrebuchetMS"/>
                <a:ea typeface="+mn-ea"/>
              </a:rPr>
              <a:t>3</a:t>
            </a:r>
            <a:endParaRPr lang="zh-CN" altLang="en-US" sz="3564" b="1">
              <a:solidFill>
                <a:srgbClr val="FFFFFF"/>
              </a:solidFill>
              <a:latin typeface="TrebuchetMS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1" name="文本框 2"/>
          <p:cNvSpPr txBox="1">
            <a:spLocks noChangeArrowheads="1"/>
          </p:cNvSpPr>
          <p:nvPr/>
        </p:nvSpPr>
        <p:spPr bwMode="auto">
          <a:xfrm>
            <a:off x="4356100" y="461963"/>
            <a:ext cx="4292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rebuchetMS"/>
              </a:rPr>
              <a:t>English Web Domain</a:t>
            </a:r>
            <a:endParaRPr lang="zh-CN" altLang="en-US" sz="3600" b="1">
              <a:latin typeface="TrebuchetM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0" y="1524000"/>
            <a:ext cx="296863" cy="328613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22">
                <a:latin typeface="TrebuchetMS"/>
                <a:ea typeface="+mn-ea"/>
              </a:rPr>
              <a:t>90</a:t>
            </a:r>
            <a:endParaRPr lang="zh-CN" altLang="en-US" sz="2222">
              <a:latin typeface="TrebuchetMS"/>
              <a:ea typeface="+mn-ea"/>
            </a:endParaRPr>
          </a:p>
        </p:txBody>
      </p:sp>
      <p:sp>
        <p:nvSpPr>
          <p:cNvPr id="145413" name="文本框 4"/>
          <p:cNvSpPr txBox="1">
            <a:spLocks noChangeArrowheads="1"/>
          </p:cNvSpPr>
          <p:nvPr/>
        </p:nvSpPr>
        <p:spPr bwMode="auto">
          <a:xfrm>
            <a:off x="20638" y="2557463"/>
            <a:ext cx="1111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14" name="文本框 5"/>
          <p:cNvSpPr txBox="1">
            <a:spLocks noChangeArrowheads="1"/>
          </p:cNvSpPr>
          <p:nvPr/>
        </p:nvSpPr>
        <p:spPr bwMode="auto">
          <a:xfrm>
            <a:off x="20638" y="4906963"/>
            <a:ext cx="1111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endParaRPr lang="zh-CN" altLang="en-US" sz="24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15" name="文本框 6"/>
          <p:cNvSpPr txBox="1">
            <a:spLocks noChangeArrowheads="1"/>
          </p:cNvSpPr>
          <p:nvPr/>
        </p:nvSpPr>
        <p:spPr bwMode="auto">
          <a:xfrm>
            <a:off x="415925" y="4843463"/>
            <a:ext cx="15652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Test set: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16" name="文本框 7"/>
          <p:cNvSpPr txBox="1">
            <a:spLocks noChangeArrowheads="1"/>
          </p:cNvSpPr>
          <p:nvPr/>
        </p:nvSpPr>
        <p:spPr bwMode="auto">
          <a:xfrm>
            <a:off x="465138" y="5376863"/>
            <a:ext cx="351948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 Web domain only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17" name="文本框 8"/>
          <p:cNvSpPr txBox="1">
            <a:spLocks noChangeArrowheads="1"/>
          </p:cNvSpPr>
          <p:nvPr/>
        </p:nvSpPr>
        <p:spPr bwMode="auto">
          <a:xfrm>
            <a:off x="939800" y="6400800"/>
            <a:ext cx="2976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NN model: easy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45418" name="文本框 9"/>
          <p:cNvSpPr txBox="1">
            <a:spLocks noChangeArrowheads="1"/>
          </p:cNvSpPr>
          <p:nvPr/>
        </p:nvSpPr>
        <p:spPr bwMode="auto">
          <a:xfrm>
            <a:off x="1330325" y="6870700"/>
            <a:ext cx="21955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 dirty="0">
                <a:solidFill>
                  <a:srgbClr val="DF6A10"/>
                </a:solidFill>
                <a:latin typeface="Trebuchet"/>
              </a:rPr>
              <a:t>to crank up</a:t>
            </a:r>
            <a:endParaRPr lang="zh-CN" altLang="en-US" sz="3200" b="1" i="1" dirty="0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45419" name="文本框 10"/>
          <p:cNvSpPr txBox="1">
            <a:spLocks noChangeArrowheads="1"/>
          </p:cNvSpPr>
          <p:nvPr/>
        </p:nvSpPr>
        <p:spPr bwMode="auto">
          <a:xfrm>
            <a:off x="1830388" y="7340600"/>
            <a:ext cx="119538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F6A10"/>
                </a:solidFill>
                <a:latin typeface="Trebuchet"/>
              </a:rPr>
              <a:t>power</a:t>
            </a:r>
            <a:endParaRPr lang="zh-CN" altLang="en-US" sz="3200" b="1" i="1">
              <a:solidFill>
                <a:srgbClr val="DF6A10"/>
              </a:solidFill>
              <a:latin typeface="Trebuche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0453" y="4660119"/>
            <a:ext cx="327660" cy="485196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22">
                <a:latin typeface="TrebuchetMS"/>
                <a:ea typeface="+mn-ea"/>
              </a:rPr>
              <a:t>UAS</a:t>
            </a:r>
            <a:endParaRPr lang="zh-CN" altLang="en-US" sz="2222">
              <a:latin typeface="TrebuchetMS"/>
              <a:ea typeface="+mn-ea"/>
            </a:endParaRPr>
          </a:p>
        </p:txBody>
      </p:sp>
      <p:sp>
        <p:nvSpPr>
          <p:cNvPr id="145421" name="文本框 12"/>
          <p:cNvSpPr txBox="1">
            <a:spLocks noChangeArrowheads="1"/>
          </p:cNvSpPr>
          <p:nvPr/>
        </p:nvSpPr>
        <p:spPr bwMode="auto">
          <a:xfrm>
            <a:off x="415925" y="2493963"/>
            <a:ext cx="22987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Training set: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22" name="文本框 13"/>
          <p:cNvSpPr txBox="1">
            <a:spLocks noChangeArrowheads="1"/>
          </p:cNvSpPr>
          <p:nvPr/>
        </p:nvSpPr>
        <p:spPr bwMode="auto">
          <a:xfrm>
            <a:off x="465138" y="3027363"/>
            <a:ext cx="11303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 WSJ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23" name="文本框 14"/>
          <p:cNvSpPr txBox="1">
            <a:spLocks noChangeArrowheads="1"/>
          </p:cNvSpPr>
          <p:nvPr/>
        </p:nvSpPr>
        <p:spPr bwMode="auto">
          <a:xfrm>
            <a:off x="465138" y="3497263"/>
            <a:ext cx="31972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 OntoNotes Web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24" name="文本框 15"/>
          <p:cNvSpPr txBox="1">
            <a:spLocks noChangeArrowheads="1"/>
          </p:cNvSpPr>
          <p:nvPr/>
        </p:nvSpPr>
        <p:spPr bwMode="auto">
          <a:xfrm>
            <a:off x="465138" y="3967163"/>
            <a:ext cx="3802062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53585F"/>
                </a:solidFill>
                <a:latin typeface="TrebuchetMS"/>
              </a:rPr>
              <a:t>-</a:t>
            </a:r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 Question Treebank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145425" name="文本框 16"/>
          <p:cNvSpPr txBox="1">
            <a:spLocks noChangeArrowheads="1"/>
          </p:cNvSpPr>
          <p:nvPr/>
        </p:nvSpPr>
        <p:spPr bwMode="auto">
          <a:xfrm>
            <a:off x="6637338" y="1730375"/>
            <a:ext cx="3422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>
                <a:latin typeface="TrebuchetMS"/>
              </a:rPr>
              <a:t>3rd Order Graph (ZM2014)</a:t>
            </a:r>
            <a:endParaRPr lang="zh-CN" altLang="en-US" sz="2300" dirty="0">
              <a:latin typeface="TrebuchetMS"/>
            </a:endParaRPr>
          </a:p>
        </p:txBody>
      </p:sp>
      <p:sp>
        <p:nvSpPr>
          <p:cNvPr id="145426" name="文本框 17"/>
          <p:cNvSpPr txBox="1">
            <a:spLocks noChangeArrowheads="1"/>
          </p:cNvSpPr>
          <p:nvPr/>
        </p:nvSpPr>
        <p:spPr bwMode="auto">
          <a:xfrm>
            <a:off x="6637338" y="2073275"/>
            <a:ext cx="397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>
                <a:latin typeface="TrebuchetMS"/>
              </a:rPr>
              <a:t>Transition-based Linear (B=32)</a:t>
            </a:r>
            <a:endParaRPr lang="zh-CN" altLang="en-US" sz="2300" dirty="0">
              <a:latin typeface="TrebuchetMS"/>
            </a:endParaRPr>
          </a:p>
        </p:txBody>
      </p:sp>
      <p:sp>
        <p:nvSpPr>
          <p:cNvPr id="145427" name="文本框 18"/>
          <p:cNvSpPr txBox="1">
            <a:spLocks noChangeArrowheads="1"/>
          </p:cNvSpPr>
          <p:nvPr/>
        </p:nvSpPr>
        <p:spPr bwMode="auto">
          <a:xfrm>
            <a:off x="6637338" y="2416175"/>
            <a:ext cx="3381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>
                <a:latin typeface="TrebuchetMS"/>
              </a:rPr>
              <a:t>Transition-based NN (B=1)</a:t>
            </a:r>
            <a:endParaRPr lang="zh-CN" altLang="en-US" sz="2300" dirty="0">
              <a:latin typeface="TrebuchetMS"/>
            </a:endParaRPr>
          </a:p>
        </p:txBody>
      </p:sp>
      <p:sp>
        <p:nvSpPr>
          <p:cNvPr id="145428" name="文本框 19"/>
          <p:cNvSpPr txBox="1">
            <a:spLocks noChangeArrowheads="1"/>
          </p:cNvSpPr>
          <p:nvPr/>
        </p:nvSpPr>
        <p:spPr bwMode="auto">
          <a:xfrm>
            <a:off x="6637338" y="2759075"/>
            <a:ext cx="3381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>
                <a:latin typeface="TrebuchetMS"/>
              </a:rPr>
              <a:t>Transition-based NN (B=8)</a:t>
            </a:r>
            <a:endParaRPr lang="zh-CN" altLang="en-US" sz="2300" dirty="0">
              <a:latin typeface="TrebuchetM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68900" y="3465513"/>
            <a:ext cx="696913" cy="328612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22">
                <a:latin typeface="TrebuchetMS"/>
                <a:ea typeface="+mn-ea"/>
              </a:rPr>
              <a:t>89.25</a:t>
            </a:r>
            <a:endParaRPr lang="zh-CN" altLang="en-US" sz="2222">
              <a:latin typeface="TrebuchetMS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18125" y="5408613"/>
            <a:ext cx="547688" cy="3270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22">
                <a:latin typeface="TrebuchetMS"/>
                <a:ea typeface="+mn-ea"/>
              </a:rPr>
              <a:t>88.5</a:t>
            </a:r>
            <a:endParaRPr lang="zh-CN" altLang="en-US" sz="2222">
              <a:latin typeface="TrebuchetMS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68900" y="7350125"/>
            <a:ext cx="696913" cy="3270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22">
                <a:latin typeface="TrebuchetMS"/>
                <a:ea typeface="+mn-ea"/>
              </a:rPr>
              <a:t>87.75</a:t>
            </a:r>
            <a:endParaRPr lang="zh-CN" altLang="en-US" sz="2222">
              <a:latin typeface="TrebuchetMS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3400" y="7686675"/>
            <a:ext cx="1538288" cy="3714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22">
                <a:latin typeface="TrebuchetMS"/>
                <a:ea typeface="+mn-ea"/>
              </a:rPr>
              <a:t>Supervised</a:t>
            </a:r>
            <a:endParaRPr lang="zh-CN" altLang="en-US" sz="2522">
              <a:latin typeface="TrebuchetMS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90088" y="7686675"/>
            <a:ext cx="2341562" cy="3714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22">
                <a:latin typeface="TrebuchetMS"/>
                <a:ea typeface="+mn-ea"/>
              </a:rPr>
              <a:t>Semi-Supervised</a:t>
            </a:r>
            <a:endParaRPr lang="zh-CN" altLang="en-US" sz="2522">
              <a:latin typeface="TrebuchetMS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1" name="文本框 2"/>
          <p:cNvSpPr txBox="1">
            <a:spLocks noChangeArrowheads="1"/>
          </p:cNvSpPr>
          <p:nvPr/>
        </p:nvSpPr>
        <p:spPr bwMode="auto">
          <a:xfrm>
            <a:off x="4384675" y="461963"/>
            <a:ext cx="42354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rebuchetMS"/>
              </a:rPr>
              <a:t>CoNLL2009  Test Set</a:t>
            </a:r>
            <a:endParaRPr lang="zh-CN" altLang="en-US" sz="3600" b="1">
              <a:latin typeface="TrebuchetMS"/>
            </a:endParaRPr>
          </a:p>
        </p:txBody>
      </p:sp>
      <p:sp>
        <p:nvSpPr>
          <p:cNvPr id="150532" name="文本框 3"/>
          <p:cNvSpPr txBox="1">
            <a:spLocks noChangeArrowheads="1"/>
          </p:cNvSpPr>
          <p:nvPr/>
        </p:nvSpPr>
        <p:spPr bwMode="auto">
          <a:xfrm>
            <a:off x="1989138" y="1274763"/>
            <a:ext cx="4562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Times New Roman" panose="02020603050405020304" pitchFamily="18" charset="0"/>
              </a:rPr>
              <a:t>Tensor-based Graph (Lei et al. 2014)</a:t>
            </a:r>
            <a:endParaRPr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50533" name="文本框 4"/>
          <p:cNvSpPr txBox="1">
            <a:spLocks noChangeArrowheads="1"/>
          </p:cNvSpPr>
          <p:nvPr/>
        </p:nvSpPr>
        <p:spPr bwMode="auto">
          <a:xfrm>
            <a:off x="1989138" y="1604963"/>
            <a:ext cx="3292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3rd-Order Graph (ZM2014)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534" name="文本框 5"/>
          <p:cNvSpPr txBox="1">
            <a:spLocks noChangeArrowheads="1"/>
          </p:cNvSpPr>
          <p:nvPr/>
        </p:nvSpPr>
        <p:spPr bwMode="auto">
          <a:xfrm>
            <a:off x="1989138" y="1935163"/>
            <a:ext cx="38068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</a:rPr>
              <a:t>Transition-based Linear (B=32)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0535" name="文本框 6"/>
          <p:cNvSpPr txBox="1">
            <a:spLocks noChangeArrowheads="1"/>
          </p:cNvSpPr>
          <p:nvPr/>
        </p:nvSpPr>
        <p:spPr bwMode="auto">
          <a:xfrm>
            <a:off x="1989138" y="2265363"/>
            <a:ext cx="3381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Transition-based NN (B=32)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536" name="文本框 7"/>
          <p:cNvSpPr txBox="1">
            <a:spLocks noChangeArrowheads="1"/>
          </p:cNvSpPr>
          <p:nvPr/>
        </p:nvSpPr>
        <p:spPr bwMode="auto">
          <a:xfrm>
            <a:off x="1162050" y="2660650"/>
            <a:ext cx="2667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93</a:t>
            </a:r>
            <a:endParaRPr lang="zh-CN" altLang="en-US" sz="2000">
              <a:latin typeface="TrebuchetMS"/>
            </a:endParaRPr>
          </a:p>
        </p:txBody>
      </p:sp>
      <p:sp>
        <p:nvSpPr>
          <p:cNvPr id="150537" name="文本框 8"/>
          <p:cNvSpPr txBox="1">
            <a:spLocks noChangeArrowheads="1"/>
          </p:cNvSpPr>
          <p:nvPr/>
        </p:nvSpPr>
        <p:spPr bwMode="auto">
          <a:xfrm>
            <a:off x="803275" y="3994150"/>
            <a:ext cx="6254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89.75</a:t>
            </a:r>
            <a:endParaRPr lang="zh-CN" altLang="en-US" sz="2000">
              <a:latin typeface="TrebuchetMS"/>
            </a:endParaRPr>
          </a:p>
        </p:txBody>
      </p:sp>
      <p:sp>
        <p:nvSpPr>
          <p:cNvPr id="150538" name="文本框 9"/>
          <p:cNvSpPr txBox="1">
            <a:spLocks noChangeArrowheads="1"/>
          </p:cNvSpPr>
          <p:nvPr/>
        </p:nvSpPr>
        <p:spPr bwMode="auto">
          <a:xfrm>
            <a:off x="9625013" y="3233738"/>
            <a:ext cx="30178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imes New Roman" panose="02020603050405020304" pitchFamily="18" charset="0"/>
              </a:rPr>
              <a:t>UAS: 3/7 “Wins”</a:t>
            </a:r>
            <a:endParaRPr lang="zh-CN" altLang="en-US" sz="3200" i="1">
              <a:solidFill>
                <a:srgbClr val="E8817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39" name="文本框 10"/>
          <p:cNvSpPr txBox="1">
            <a:spLocks noChangeArrowheads="1"/>
          </p:cNvSpPr>
          <p:nvPr/>
        </p:nvSpPr>
        <p:spPr bwMode="auto">
          <a:xfrm>
            <a:off x="9672638" y="3703638"/>
            <a:ext cx="292258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imes New Roman" panose="02020603050405020304" pitchFamily="18" charset="0"/>
              </a:rPr>
              <a:t>LAS: 7/7 “wins”</a:t>
            </a:r>
            <a:endParaRPr lang="zh-CN" altLang="en-US" sz="3200" i="1">
              <a:solidFill>
                <a:srgbClr val="E8817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40" name="文本框 11"/>
          <p:cNvSpPr txBox="1">
            <a:spLocks noChangeArrowheads="1"/>
          </p:cNvSpPr>
          <p:nvPr/>
        </p:nvSpPr>
        <p:spPr bwMode="auto">
          <a:xfrm>
            <a:off x="9947275" y="5075238"/>
            <a:ext cx="237331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imes New Roman" panose="02020603050405020304" pitchFamily="18" charset="0"/>
              </a:rPr>
              <a:t>The “recipe”</a:t>
            </a:r>
            <a:endParaRPr lang="zh-CN" altLang="en-US" sz="3200" i="1">
              <a:solidFill>
                <a:srgbClr val="E8817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41" name="文本框 12"/>
          <p:cNvSpPr txBox="1">
            <a:spLocks noChangeArrowheads="1"/>
          </p:cNvSpPr>
          <p:nvPr/>
        </p:nvSpPr>
        <p:spPr bwMode="auto">
          <a:xfrm>
            <a:off x="10096500" y="5545138"/>
            <a:ext cx="20764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generalizes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150542" name="文本框 13"/>
          <p:cNvSpPr txBox="1">
            <a:spLocks noChangeArrowheads="1"/>
          </p:cNvSpPr>
          <p:nvPr/>
        </p:nvSpPr>
        <p:spPr bwMode="auto">
          <a:xfrm>
            <a:off x="10377488" y="6015038"/>
            <a:ext cx="15144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to other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150543" name="文本框 14"/>
          <p:cNvSpPr txBox="1">
            <a:spLocks noChangeArrowheads="1"/>
          </p:cNvSpPr>
          <p:nvPr/>
        </p:nvSpPr>
        <p:spPr bwMode="auto">
          <a:xfrm>
            <a:off x="10236200" y="6484938"/>
            <a:ext cx="17970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E88173"/>
                </a:solidFill>
                <a:latin typeface="TrebuchetMS"/>
              </a:rPr>
              <a:t>languages</a:t>
            </a:r>
            <a:endParaRPr lang="zh-CN" altLang="en-US" sz="3200" i="1">
              <a:solidFill>
                <a:srgbClr val="E88173"/>
              </a:solidFill>
              <a:latin typeface="TrebuchetM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5672" y="5571773"/>
            <a:ext cx="294894" cy="436677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latin typeface="TrebuchetMS"/>
                <a:ea typeface="+mn-ea"/>
              </a:rPr>
              <a:t>UAS</a:t>
            </a:r>
            <a:endParaRPr lang="zh-CN" altLang="en-US" sz="2000">
              <a:latin typeface="TrebuchetMS"/>
              <a:ea typeface="+mn-ea"/>
            </a:endParaRPr>
          </a:p>
        </p:txBody>
      </p:sp>
      <p:sp>
        <p:nvSpPr>
          <p:cNvPr id="150545" name="文本框 16"/>
          <p:cNvSpPr txBox="1">
            <a:spLocks noChangeArrowheads="1"/>
          </p:cNvSpPr>
          <p:nvPr/>
        </p:nvSpPr>
        <p:spPr bwMode="auto">
          <a:xfrm>
            <a:off x="936625" y="5329238"/>
            <a:ext cx="49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86.5</a:t>
            </a:r>
            <a:endParaRPr lang="zh-CN" altLang="en-US" sz="2000">
              <a:latin typeface="TrebuchetMS"/>
            </a:endParaRPr>
          </a:p>
        </p:txBody>
      </p:sp>
      <p:sp>
        <p:nvSpPr>
          <p:cNvPr id="150546" name="文本框 17"/>
          <p:cNvSpPr txBox="1">
            <a:spLocks noChangeArrowheads="1"/>
          </p:cNvSpPr>
          <p:nvPr/>
        </p:nvSpPr>
        <p:spPr bwMode="auto">
          <a:xfrm>
            <a:off x="803275" y="6664325"/>
            <a:ext cx="6254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83.25</a:t>
            </a:r>
            <a:endParaRPr lang="zh-CN" altLang="en-US" sz="2000">
              <a:latin typeface="TrebuchetMS"/>
            </a:endParaRPr>
          </a:p>
        </p:txBody>
      </p:sp>
      <p:sp>
        <p:nvSpPr>
          <p:cNvPr id="150547" name="文本框 18"/>
          <p:cNvSpPr txBox="1">
            <a:spLocks noChangeArrowheads="1"/>
          </p:cNvSpPr>
          <p:nvPr/>
        </p:nvSpPr>
        <p:spPr bwMode="auto">
          <a:xfrm>
            <a:off x="1162050" y="7999413"/>
            <a:ext cx="266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80</a:t>
            </a:r>
            <a:endParaRPr lang="zh-CN" altLang="en-US" sz="2000">
              <a:latin typeface="TrebuchetMS"/>
            </a:endParaRPr>
          </a:p>
        </p:txBody>
      </p:sp>
      <p:sp>
        <p:nvSpPr>
          <p:cNvPr id="150548" name="文本框 19"/>
          <p:cNvSpPr txBox="1">
            <a:spLocks noChangeArrowheads="1"/>
          </p:cNvSpPr>
          <p:nvPr/>
        </p:nvSpPr>
        <p:spPr bwMode="auto">
          <a:xfrm>
            <a:off x="1746250" y="8274050"/>
            <a:ext cx="19399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Catalan Chinese</a:t>
            </a:r>
            <a:endParaRPr lang="zh-CN" altLang="en-US" sz="2000">
              <a:latin typeface="TrebuchetMS"/>
            </a:endParaRPr>
          </a:p>
        </p:txBody>
      </p:sp>
      <p:sp>
        <p:nvSpPr>
          <p:cNvPr id="150549" name="文本框 20"/>
          <p:cNvSpPr txBox="1">
            <a:spLocks noChangeArrowheads="1"/>
          </p:cNvSpPr>
          <p:nvPr/>
        </p:nvSpPr>
        <p:spPr bwMode="auto">
          <a:xfrm>
            <a:off x="3975100" y="8274050"/>
            <a:ext cx="6746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Czech</a:t>
            </a:r>
            <a:endParaRPr lang="zh-CN" altLang="en-US" sz="2000">
              <a:latin typeface="TrebuchetMS"/>
            </a:endParaRPr>
          </a:p>
        </p:txBody>
      </p:sp>
      <p:sp>
        <p:nvSpPr>
          <p:cNvPr id="150550" name="文本框 21"/>
          <p:cNvSpPr txBox="1">
            <a:spLocks noChangeArrowheads="1"/>
          </p:cNvSpPr>
          <p:nvPr/>
        </p:nvSpPr>
        <p:spPr bwMode="auto">
          <a:xfrm>
            <a:off x="4983163" y="8274050"/>
            <a:ext cx="4019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rebuchetMS"/>
              </a:rPr>
              <a:t>English German Japanese Spanish</a:t>
            </a:r>
            <a:endParaRPr lang="zh-CN" altLang="en-US" sz="2000">
              <a:latin typeface="TrebuchetMS"/>
            </a:endParaRPr>
          </a:p>
        </p:txBody>
      </p:sp>
      <p:sp>
        <p:nvSpPr>
          <p:cNvPr id="150551" name="文本框 22"/>
          <p:cNvSpPr txBox="1">
            <a:spLocks noChangeArrowheads="1"/>
          </p:cNvSpPr>
          <p:nvPr/>
        </p:nvSpPr>
        <p:spPr bwMode="auto">
          <a:xfrm>
            <a:off x="701675" y="8858250"/>
            <a:ext cx="50593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imes New Roman" panose="02020603050405020304" pitchFamily="18" charset="0"/>
              </a:rPr>
              <a:t>[Alberti et al., in submission]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文本框 2"/>
          <p:cNvSpPr txBox="1">
            <a:spLocks noChangeArrowheads="1"/>
          </p:cNvSpPr>
          <p:nvPr/>
        </p:nvSpPr>
        <p:spPr bwMode="auto">
          <a:xfrm>
            <a:off x="4383088" y="4076700"/>
            <a:ext cx="423703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>
                <a:latin typeface="Times New Roman" panose="02020603050405020304" pitchFamily="18" charset="0"/>
              </a:rPr>
              <a:t>Conclusions!</a:t>
            </a:r>
            <a:endParaRPr lang="zh-CN" altLang="en-US" sz="6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文本框 3"/>
          <p:cNvSpPr txBox="1">
            <a:spLocks noChangeArrowheads="1"/>
          </p:cNvSpPr>
          <p:nvPr/>
        </p:nvSpPr>
        <p:spPr bwMode="auto">
          <a:xfrm>
            <a:off x="5295900" y="396875"/>
            <a:ext cx="20415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D6BB6B"/>
                </a:solidFill>
                <a:latin typeface="Trebuchet"/>
              </a:rPr>
              <a:t>Structured</a:t>
            </a:r>
            <a:endParaRPr lang="zh-CN" altLang="en-US" sz="3200" b="1" i="1">
              <a:solidFill>
                <a:srgbClr val="D6BB6B"/>
              </a:solidFill>
              <a:latin typeface="Trebuche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4934" y="4440555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75B1F9"/>
                </a:solidFill>
                <a:latin typeface="TrebuchetMS"/>
                <a:ea typeface="+mn-ea"/>
              </a:rPr>
              <a:t>…</a:t>
            </a:r>
            <a:endParaRPr lang="zh-CN" altLang="en-US" sz="3600" b="1" dirty="0">
              <a:solidFill>
                <a:srgbClr val="75B1F9"/>
              </a:solidFill>
              <a:latin typeface="TrebuchetMS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92320" y="6929284"/>
            <a:ext cx="530809" cy="335585"/>
          </a:xfrm>
          <a:prstGeom prst="rect">
            <a:avLst/>
          </a:prstGeom>
          <a:noFill/>
        </p:spPr>
        <p:txBody>
          <a:bodyPr vert="mongolianVert"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75B1F9"/>
                </a:solidFill>
                <a:latin typeface="TrebuchetMS"/>
                <a:ea typeface="+mn-ea"/>
              </a:rPr>
              <a:t>…</a:t>
            </a:r>
            <a:endParaRPr lang="zh-CN" altLang="en-US" sz="3600" b="1" dirty="0">
              <a:solidFill>
                <a:srgbClr val="75B1F9"/>
              </a:solidFill>
              <a:latin typeface="TrebuchetMS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4" y="717770"/>
            <a:ext cx="2159542" cy="6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68" y="780357"/>
            <a:ext cx="9753434" cy="81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58" y="1883337"/>
            <a:ext cx="10941339" cy="6482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580204" y="291830"/>
            <a:ext cx="11331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is the impact of the </a:t>
            </a:r>
            <a:r>
              <a:rPr lang="en-US" altLang="zh-CN" sz="4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embeddings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7" y="2418303"/>
            <a:ext cx="12008541" cy="5558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580204" y="291830"/>
            <a:ext cx="11331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is the impact of the </a:t>
            </a:r>
            <a:r>
              <a:rPr lang="en-US" altLang="zh-CN" sz="4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embeddings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7" y="2418303"/>
            <a:ext cx="12008541" cy="55583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6" y="2610133"/>
            <a:ext cx="12008541" cy="585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 dirty="0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39940" name="文本框 3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6EC2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</a:t>
            </a:r>
            <a:endParaRPr lang="zh-CN" altLang="en-US" sz="3200" dirty="0">
              <a:solidFill>
                <a:srgbClr val="6EC2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0964" name="文本框 3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6EC2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</a:t>
            </a:r>
            <a:endParaRPr lang="zh-CN" altLang="en-US" sz="3200" dirty="0">
              <a:solidFill>
                <a:srgbClr val="6EC2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5" name="文本框 4"/>
          <p:cNvSpPr txBox="1">
            <a:spLocks noChangeArrowheads="1"/>
          </p:cNvSpPr>
          <p:nvPr/>
        </p:nvSpPr>
        <p:spPr bwMode="auto">
          <a:xfrm>
            <a:off x="7872413" y="4724400"/>
            <a:ext cx="12192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6EC292"/>
                </a:solidFill>
                <a:latin typeface="TrebuchetMS"/>
              </a:rPr>
              <a:t>(words</a:t>
            </a:r>
            <a:endParaRPr lang="zh-CN" altLang="en-US" sz="3200" dirty="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1988" name="文本框 3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1989" name="文本框 4"/>
          <p:cNvSpPr txBox="1">
            <a:spLocks noChangeArrowheads="1"/>
          </p:cNvSpPr>
          <p:nvPr/>
        </p:nvSpPr>
        <p:spPr bwMode="auto">
          <a:xfrm>
            <a:off x="7872413" y="4724400"/>
            <a:ext cx="27781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3012" name="文本框 3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3013" name="文本框 4"/>
          <p:cNvSpPr txBox="1">
            <a:spLocks noChangeArrowheads="1"/>
          </p:cNvSpPr>
          <p:nvPr/>
        </p:nvSpPr>
        <p:spPr bwMode="auto">
          <a:xfrm>
            <a:off x="7872413" y="4724400"/>
            <a:ext cx="40544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  pos)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文本框 2"/>
          <p:cNvSpPr txBox="1">
            <a:spLocks noChangeArrowheads="1"/>
          </p:cNvSpPr>
          <p:nvPr/>
        </p:nvSpPr>
        <p:spPr bwMode="auto">
          <a:xfrm>
            <a:off x="8170863" y="230188"/>
            <a:ext cx="4381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53585F"/>
                </a:solidFill>
                <a:latin typeface="TrebuchetMS"/>
              </a:rPr>
              <a:t>[Chen &amp; Manning, 2014]</a:t>
            </a:r>
            <a:endParaRPr lang="zh-CN" altLang="en-US" sz="3200" i="1">
              <a:solidFill>
                <a:srgbClr val="53585F"/>
              </a:solidFill>
              <a:latin typeface="TrebuchetMS"/>
            </a:endParaRPr>
          </a:p>
        </p:txBody>
      </p:sp>
      <p:sp>
        <p:nvSpPr>
          <p:cNvPr id="44036" name="文本框 3"/>
          <p:cNvSpPr txBox="1">
            <a:spLocks noChangeArrowheads="1"/>
          </p:cNvSpPr>
          <p:nvPr/>
        </p:nvSpPr>
        <p:spPr bwMode="auto">
          <a:xfrm>
            <a:off x="8304213" y="4262438"/>
            <a:ext cx="31194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Embedding Layer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44037" name="文本框 4"/>
          <p:cNvSpPr txBox="1">
            <a:spLocks noChangeArrowheads="1"/>
          </p:cNvSpPr>
          <p:nvPr/>
        </p:nvSpPr>
        <p:spPr bwMode="auto">
          <a:xfrm>
            <a:off x="7872413" y="4724400"/>
            <a:ext cx="40544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EC292"/>
                </a:solidFill>
                <a:latin typeface="TrebuchetMS"/>
              </a:rPr>
              <a:t>(words  labels  pos)</a:t>
            </a:r>
            <a:endParaRPr lang="zh-CN" altLang="en-US" sz="3200">
              <a:solidFill>
                <a:srgbClr val="6EC292"/>
              </a:solidFill>
              <a:latin typeface="TrebuchetM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2763" y="5975350"/>
            <a:ext cx="4090987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“ticket”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2763" y="6543675"/>
            <a:ext cx="3587750" cy="47148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-word = “to”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2763" y="7094538"/>
            <a:ext cx="3630612" cy="47307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stack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-label = “det”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32763" y="7672388"/>
            <a:ext cx="3371850" cy="471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buffer</a:t>
            </a:r>
            <a:r>
              <a:rPr lang="en-US" altLang="zh-CN" sz="2133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sz="3200">
                <a:solidFill>
                  <a:srgbClr val="53585F"/>
                </a:solidFill>
                <a:latin typeface="Times New Roman" panose="02020603050405020304" pitchFamily="18" charset="0"/>
                <a:ea typeface="+mn-ea"/>
              </a:rPr>
              <a:t>-POS = “IN”</a:t>
            </a:r>
            <a:endParaRPr lang="zh-CN" altLang="en-US" sz="3200">
              <a:solidFill>
                <a:srgbClr val="53585F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1762</Words>
  <Application>Microsoft Office PowerPoint</Application>
  <PresentationFormat>自定义</PresentationFormat>
  <Paragraphs>494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Helvetica</vt:lpstr>
      <vt:lpstr>等线 Light</vt:lpstr>
      <vt:lpstr>Courier</vt:lpstr>
      <vt:lpstr>LucidaGrande</vt:lpstr>
      <vt:lpstr>Trebuchet</vt:lpstr>
      <vt:lpstr>TrebuchetMS</vt:lpstr>
      <vt:lpstr>Times New Roman</vt:lpstr>
      <vt:lpstr>微软雅黑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纪焘</dc:creator>
  <cp:lastModifiedBy>纪焘</cp:lastModifiedBy>
  <cp:revision>13</cp:revision>
  <dcterms:created xsi:type="dcterms:W3CDTF">2016-11-24T16:40:52Z</dcterms:created>
  <dcterms:modified xsi:type="dcterms:W3CDTF">2016-11-24T18:56:53Z</dcterms:modified>
</cp:coreProperties>
</file>